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0" r:id="rId4"/>
    <p:sldId id="276" r:id="rId5"/>
    <p:sldId id="291" r:id="rId6"/>
    <p:sldId id="294" r:id="rId7"/>
    <p:sldId id="277" r:id="rId8"/>
    <p:sldId id="281" r:id="rId9"/>
    <p:sldId id="295" r:id="rId10"/>
    <p:sldId id="282" r:id="rId1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66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Fără stil, grilă tabel">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Stil luminos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Stil luminos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5BE263C-DBD7-4A20-BB59-AAB30ACAA65A}" styleName="Stil mediu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Stil mediu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AF606853-7671-496A-8E4F-DF71F8EC918B}" styleName="Stil întunecat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88" autoAdjust="0"/>
    <p:restoredTop sz="94660"/>
  </p:normalViewPr>
  <p:slideViewPr>
    <p:cSldViewPr>
      <p:cViewPr varScale="1">
        <p:scale>
          <a:sx n="51" d="100"/>
          <a:sy n="51" d="100"/>
        </p:scale>
        <p:origin x="-91" y="-3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ED938D0-33EA-4F19-AAC1-6D85F4A8A3B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2F55FA7-11C6-482F-B012-6E4AC6342CA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638D3F3-78EA-434A-800B-4AFBDF0E336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C40C8E6-BE17-4BEB-BED3-5D912E23CD64}"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65DA0D8-4A96-43B3-86AB-07F7FB3F73A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576C7028-8873-4FFB-8096-C0F5A3AF470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E146C902-D5FE-44EC-8FA7-70D41EE3124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1D8F04E-FC71-44BF-949F-921FF901D13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479D031-45EC-49C7-810E-D7C4360066A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BE585ED-4524-45A2-8C9B-86A4250047C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4A92008-E49F-483A-B024-E4608630421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lvl1pPr>
          </a:lstStyle>
          <a:p>
            <a:fld id="{A221FABB-7FD6-4B0F-8EC2-4748847F916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7" Type="http://schemas.microsoft.com/office/2007/relationships/hdphoto" Target="../media/hdphoto8.wdp"/><Relationship Id="rId2" Type="http://schemas.openxmlformats.org/officeDocument/2006/relationships/image" Target="../media/image3.png"/><Relationship Id="rId20" Type="http://schemas.openxmlformats.org/officeDocument/2006/relationships/image" Target="../media/image4.png"/><Relationship Id="rId1" Type="http://schemas.openxmlformats.org/officeDocument/2006/relationships/slideLayout" Target="../slideLayouts/slideLayout7.xml"/><Relationship Id="rId19" Type="http://schemas.microsoft.com/office/2007/relationships/hdphoto" Target="../media/hdphoto9.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2"/>
          <p:cNvSpPr>
            <a:spLocks noChangeArrowheads="1"/>
          </p:cNvSpPr>
          <p:nvPr/>
        </p:nvSpPr>
        <p:spPr bwMode="auto">
          <a:xfrm>
            <a:off x="228600" y="1457325"/>
            <a:ext cx="8610600" cy="1477963"/>
          </a:xfrm>
          <a:prstGeom prst="rect">
            <a:avLst/>
          </a:prstGeom>
          <a:noFill/>
          <a:ln w="9525">
            <a:noFill/>
            <a:miter lim="800000"/>
            <a:headEnd/>
            <a:tailEnd/>
          </a:ln>
        </p:spPr>
        <p:txBody>
          <a:bodyPr anchor="ctr">
            <a:spAutoFit/>
          </a:bodyPr>
          <a:lstStyle/>
          <a:p>
            <a:pPr algn="just" eaLnBrk="1" hangingPunct="1"/>
            <a:r>
              <a:rPr lang="en-US" altLang="en-US" b="1"/>
              <a:t>Obiectivele programului ADER 20</a:t>
            </a:r>
            <a:r>
              <a:rPr lang="ro-RO" altLang="en-US" b="1"/>
              <a:t>23</a:t>
            </a:r>
            <a:r>
              <a:rPr lang="en-US" altLang="en-US" b="1"/>
              <a:t>-202</a:t>
            </a:r>
            <a:r>
              <a:rPr lang="ro-RO" altLang="en-US" b="1"/>
              <a:t>6</a:t>
            </a:r>
            <a:endParaRPr lang="en-US" altLang="en-US" b="1"/>
          </a:p>
          <a:p>
            <a:pPr algn="just" eaLnBrk="1" hangingPunct="1"/>
            <a:endParaRPr lang="en-US" altLang="en-US" b="1"/>
          </a:p>
          <a:p>
            <a:pPr algn="just" eaLnBrk="1" hangingPunct="1"/>
            <a:r>
              <a:rPr lang="en-US" altLang="en-US" b="1">
                <a:latin typeface="Trebuchet MS" pitchFamily="34" charset="0"/>
              </a:rPr>
              <a:t>Tematica </a:t>
            </a:r>
            <a:r>
              <a:rPr lang="ro-RO" altLang="en-US" b="1">
                <a:latin typeface="Trebuchet MS" pitchFamily="34" charset="0"/>
              </a:rPr>
              <a:t>7</a:t>
            </a:r>
            <a:r>
              <a:rPr lang="en-US" altLang="en-US" b="1">
                <a:latin typeface="Trebuchet MS" pitchFamily="34" charset="0"/>
              </a:rPr>
              <a:t>. </a:t>
            </a:r>
            <a:r>
              <a:rPr lang="en-US" altLang="en-US">
                <a:latin typeface="Trebuchet MS" pitchFamily="34" charset="0"/>
              </a:rPr>
              <a:t>Managementul durabil al resurselor genetice animale;</a:t>
            </a:r>
            <a:endParaRPr lang="ro-RO" altLang="en-US">
              <a:latin typeface="Trebuchet MS" pitchFamily="34" charset="0"/>
            </a:endParaRPr>
          </a:p>
          <a:p>
            <a:pPr algn="just" eaLnBrk="1" hangingPunct="1"/>
            <a:r>
              <a:rPr lang="ro-RO" altLang="en-US" b="1">
                <a:latin typeface="Trebuchet MS" pitchFamily="34" charset="0"/>
              </a:rPr>
              <a:t>O</a:t>
            </a:r>
            <a:r>
              <a:rPr lang="en-US" altLang="en-US" b="1">
                <a:latin typeface="Trebuchet MS" pitchFamily="34" charset="0"/>
              </a:rPr>
              <a:t>biectiv specific</a:t>
            </a:r>
            <a:r>
              <a:rPr lang="ro-RO" altLang="en-US" b="1">
                <a:latin typeface="Trebuchet MS" pitchFamily="34" charset="0"/>
              </a:rPr>
              <a:t> 7</a:t>
            </a:r>
            <a:r>
              <a:rPr lang="en-US" altLang="en-US" b="1">
                <a:latin typeface="Trebuchet MS" pitchFamily="34" charset="0"/>
              </a:rPr>
              <a:t>.3. </a:t>
            </a:r>
            <a:r>
              <a:rPr lang="ro-RO" altLang="en-US">
                <a:latin typeface="Trebuchet MS" pitchFamily="34" charset="0"/>
              </a:rPr>
              <a:t>Î</a:t>
            </a:r>
            <a:r>
              <a:rPr lang="en-US" altLang="en-US">
                <a:latin typeface="Trebuchet MS" pitchFamily="34" charset="0"/>
              </a:rPr>
              <a:t>mbun</a:t>
            </a:r>
            <a:r>
              <a:rPr lang="ro-RO" altLang="en-US">
                <a:latin typeface="Trebuchet MS" pitchFamily="34" charset="0"/>
              </a:rPr>
              <a:t>ătăț</a:t>
            </a:r>
            <a:r>
              <a:rPr lang="en-US" altLang="en-US">
                <a:latin typeface="Trebuchet MS" pitchFamily="34" charset="0"/>
              </a:rPr>
              <a:t>irea indicatorilor de reproduc</a:t>
            </a:r>
            <a:r>
              <a:rPr lang="ro-RO" altLang="en-US">
                <a:latin typeface="Trebuchet MS" pitchFamily="34" charset="0"/>
              </a:rPr>
              <a:t>ț</a:t>
            </a:r>
            <a:r>
              <a:rPr lang="en-US" altLang="en-US">
                <a:latin typeface="Trebuchet MS" pitchFamily="34" charset="0"/>
              </a:rPr>
              <a:t>ie la animalele de ferm</a:t>
            </a:r>
            <a:r>
              <a:rPr lang="ro-RO" altLang="en-US">
                <a:latin typeface="Trebuchet MS" pitchFamily="34" charset="0"/>
              </a:rPr>
              <a:t>ă</a:t>
            </a:r>
            <a:r>
              <a:rPr lang="en-US" altLang="en-US">
                <a:latin typeface="Trebuchet MS" pitchFamily="34" charset="0"/>
              </a:rPr>
              <a:t> prin utilizarea biotehnologiilor specifice.</a:t>
            </a:r>
            <a:r>
              <a:rPr lang="en-US" altLang="en-US"/>
              <a:t> </a:t>
            </a:r>
          </a:p>
        </p:txBody>
      </p:sp>
      <p:sp>
        <p:nvSpPr>
          <p:cNvPr id="2051" name="Rectangle 34"/>
          <p:cNvSpPr>
            <a:spLocks noChangeArrowheads="1"/>
          </p:cNvSpPr>
          <p:nvPr/>
        </p:nvSpPr>
        <p:spPr bwMode="auto">
          <a:xfrm>
            <a:off x="211138" y="3048000"/>
            <a:ext cx="4724400" cy="366713"/>
          </a:xfrm>
          <a:prstGeom prst="rect">
            <a:avLst/>
          </a:prstGeom>
          <a:noFill/>
          <a:ln w="9525">
            <a:noFill/>
            <a:miter lim="800000"/>
            <a:headEnd/>
            <a:tailEnd/>
          </a:ln>
        </p:spPr>
        <p:txBody>
          <a:bodyPr>
            <a:spAutoFit/>
          </a:bodyPr>
          <a:lstStyle/>
          <a:p>
            <a:pPr eaLnBrk="1" hangingPunct="1"/>
            <a:r>
              <a:rPr lang="ro-RO" altLang="en-US" b="1">
                <a:latin typeface="Trebuchet MS" pitchFamily="34" charset="0"/>
              </a:rPr>
              <a:t>Numărul/codul proiectului</a:t>
            </a:r>
            <a:r>
              <a:rPr lang="ro-RO" altLang="en-US">
                <a:latin typeface="Trebuchet MS" pitchFamily="34" charset="0"/>
              </a:rPr>
              <a:t>: ADER 7</a:t>
            </a:r>
            <a:r>
              <a:rPr lang="en-US" altLang="en-US">
                <a:latin typeface="Trebuchet MS" pitchFamily="34" charset="0"/>
              </a:rPr>
              <a:t>.3.</a:t>
            </a:r>
            <a:r>
              <a:rPr lang="ro-RO" altLang="en-US">
                <a:latin typeface="Trebuchet MS" pitchFamily="34" charset="0"/>
              </a:rPr>
              <a:t>1</a:t>
            </a:r>
            <a:r>
              <a:rPr lang="en-US" altLang="en-US">
                <a:latin typeface="Trebuchet MS" pitchFamily="34" charset="0"/>
              </a:rPr>
              <a:t>.</a:t>
            </a:r>
            <a:endParaRPr lang="ro-RO" altLang="en-US">
              <a:latin typeface="Trebuchet MS" pitchFamily="34" charset="0"/>
            </a:endParaRPr>
          </a:p>
        </p:txBody>
      </p:sp>
      <p:sp>
        <p:nvSpPr>
          <p:cNvPr id="2052" name="Rectangle 35"/>
          <p:cNvSpPr>
            <a:spLocks noChangeArrowheads="1"/>
          </p:cNvSpPr>
          <p:nvPr/>
        </p:nvSpPr>
        <p:spPr bwMode="auto">
          <a:xfrm>
            <a:off x="211138" y="3503613"/>
            <a:ext cx="8475662" cy="923925"/>
          </a:xfrm>
          <a:prstGeom prst="rect">
            <a:avLst/>
          </a:prstGeom>
          <a:noFill/>
          <a:ln w="9525">
            <a:noFill/>
            <a:miter lim="800000"/>
            <a:headEnd/>
            <a:tailEnd/>
          </a:ln>
        </p:spPr>
        <p:txBody>
          <a:bodyPr>
            <a:spAutoFit/>
          </a:bodyPr>
          <a:lstStyle/>
          <a:p>
            <a:pPr algn="just" eaLnBrk="1" hangingPunct="1"/>
            <a:r>
              <a:rPr lang="ro-RO" altLang="en-US" b="1">
                <a:latin typeface="Trebuchet MS" pitchFamily="34" charset="0"/>
              </a:rPr>
              <a:t>Denumirea proiectului</a:t>
            </a:r>
            <a:r>
              <a:rPr lang="ro-RO" altLang="en-US">
                <a:latin typeface="Trebuchet MS" pitchFamily="34" charset="0"/>
              </a:rPr>
              <a:t>:</a:t>
            </a:r>
            <a:r>
              <a:rPr lang="en-US" altLang="en-US">
                <a:latin typeface="Trebuchet MS" pitchFamily="34" charset="0"/>
              </a:rPr>
              <a:t> </a:t>
            </a:r>
            <a:r>
              <a:rPr lang="en-US"/>
              <a:t>Cercetări privind perfecționarea și utilizarea biotehnologiilor de reproducție pentru consolidarea caracterelor specifice populațiilor de ovine de culoare albă și roz din cadrul rasei Karakul de Botoșani</a:t>
            </a:r>
            <a:endParaRPr lang="en-US" altLang="en-US">
              <a:latin typeface="Trebuchet MS" pitchFamily="34" charset="0"/>
            </a:endParaRPr>
          </a:p>
        </p:txBody>
      </p:sp>
      <p:sp>
        <p:nvSpPr>
          <p:cNvPr id="2053" name="Rectangle 36"/>
          <p:cNvSpPr>
            <a:spLocks noChangeArrowheads="1"/>
          </p:cNvSpPr>
          <p:nvPr/>
        </p:nvSpPr>
        <p:spPr bwMode="auto">
          <a:xfrm>
            <a:off x="152400" y="4706938"/>
            <a:ext cx="8610600" cy="641350"/>
          </a:xfrm>
          <a:prstGeom prst="rect">
            <a:avLst/>
          </a:prstGeom>
          <a:noFill/>
          <a:ln w="9525">
            <a:noFill/>
            <a:miter lim="800000"/>
            <a:headEnd/>
            <a:tailEnd/>
          </a:ln>
        </p:spPr>
        <p:txBody>
          <a:bodyPr anchor="ctr">
            <a:spAutoFit/>
          </a:bodyPr>
          <a:lstStyle/>
          <a:p>
            <a:pPr algn="just" eaLnBrk="1" hangingPunct="1"/>
            <a:r>
              <a:rPr lang="ro-RO" altLang="en-US" b="1">
                <a:latin typeface="Trebuchet MS" pitchFamily="34" charset="0"/>
              </a:rPr>
              <a:t>Conducător proiect (CP</a:t>
            </a:r>
            <a:r>
              <a:rPr lang="en-US" altLang="en-US" b="1">
                <a:latin typeface="Trebuchet MS" pitchFamily="34" charset="0"/>
              </a:rPr>
              <a:t>) –</a:t>
            </a:r>
            <a:r>
              <a:rPr lang="ro-RO" altLang="en-US">
                <a:latin typeface="Trebuchet MS" pitchFamily="34" charset="0"/>
              </a:rPr>
              <a:t> Stațiunea de Cercetare-Dezvoltare pentru Creșterea</a:t>
            </a:r>
            <a:r>
              <a:rPr lang="en-US" altLang="en-US">
                <a:latin typeface="Trebuchet MS" pitchFamily="34" charset="0"/>
              </a:rPr>
              <a:t> </a:t>
            </a:r>
            <a:r>
              <a:rPr lang="ro-RO" altLang="en-US">
                <a:latin typeface="Trebuchet MS" pitchFamily="34" charset="0"/>
              </a:rPr>
              <a:t>Ovinelor și Caprinelo</a:t>
            </a:r>
            <a:r>
              <a:rPr lang="en-US" altLang="en-US">
                <a:latin typeface="Trebuchet MS" pitchFamily="34" charset="0"/>
              </a:rPr>
              <a:t>r </a:t>
            </a:r>
            <a:r>
              <a:rPr lang="ro-RO" altLang="en-US">
                <a:latin typeface="Trebuchet MS" pitchFamily="34" charset="0"/>
              </a:rPr>
              <a:t>Popăuți</a:t>
            </a:r>
            <a:r>
              <a:rPr lang="en-US" altLang="en-US">
                <a:latin typeface="Trebuchet MS" pitchFamily="34" charset="0"/>
              </a:rPr>
              <a:t> </a:t>
            </a:r>
            <a:r>
              <a:rPr lang="ro-RO" altLang="en-US">
                <a:latin typeface="Trebuchet MS" pitchFamily="34" charset="0"/>
              </a:rPr>
              <a:t>-</a:t>
            </a:r>
            <a:r>
              <a:rPr lang="en-US" altLang="en-US">
                <a:latin typeface="Trebuchet MS" pitchFamily="34" charset="0"/>
              </a:rPr>
              <a:t> </a:t>
            </a:r>
            <a:r>
              <a:rPr lang="ro-RO" altLang="en-US">
                <a:latin typeface="Trebuchet MS" pitchFamily="34" charset="0"/>
              </a:rPr>
              <a:t>Botosani</a:t>
            </a:r>
            <a:r>
              <a:rPr lang="ro-RO" altLang="en-US" sz="1600">
                <a:latin typeface="Trebuchet MS" pitchFamily="34" charset="0"/>
              </a:rPr>
              <a:t>  </a:t>
            </a:r>
            <a:endParaRPr lang="en-US" altLang="en-US" sz="1600">
              <a:latin typeface="Trebuchet MS" pitchFamily="34" charset="0"/>
            </a:endParaRPr>
          </a:p>
        </p:txBody>
      </p:sp>
      <p:sp>
        <p:nvSpPr>
          <p:cNvPr id="2054" name="Rectangle 38"/>
          <p:cNvSpPr>
            <a:spLocks noChangeArrowheads="1"/>
          </p:cNvSpPr>
          <p:nvPr/>
        </p:nvSpPr>
        <p:spPr bwMode="auto">
          <a:xfrm>
            <a:off x="228600" y="5421313"/>
            <a:ext cx="3538538" cy="461962"/>
          </a:xfrm>
          <a:prstGeom prst="rect">
            <a:avLst/>
          </a:prstGeom>
          <a:noFill/>
          <a:ln w="9525">
            <a:noFill/>
            <a:miter lim="800000"/>
            <a:headEnd/>
            <a:tailEnd/>
          </a:ln>
        </p:spPr>
        <p:txBody>
          <a:bodyPr wrap="none" anchor="ctr">
            <a:spAutoFit/>
          </a:bodyPr>
          <a:lstStyle/>
          <a:p>
            <a:pPr eaLnBrk="1" hangingPunct="1"/>
            <a:r>
              <a:rPr lang="ro-RO" altLang="en-US" b="1">
                <a:latin typeface="Trebuchet MS" pitchFamily="34" charset="0"/>
              </a:rPr>
              <a:t>Contract nr</a:t>
            </a:r>
            <a:r>
              <a:rPr lang="ro-RO" altLang="en-US">
                <a:latin typeface="Trebuchet MS" pitchFamily="34" charset="0"/>
              </a:rPr>
              <a:t>.: 7</a:t>
            </a:r>
            <a:r>
              <a:rPr lang="en-US" altLang="en-US">
                <a:latin typeface="Trebuchet MS" pitchFamily="34" charset="0"/>
              </a:rPr>
              <a:t>.3.</a:t>
            </a:r>
            <a:r>
              <a:rPr lang="ro-RO" altLang="en-US">
                <a:latin typeface="Trebuchet MS" pitchFamily="34" charset="0"/>
              </a:rPr>
              <a:t>1./12.07.2023</a:t>
            </a:r>
            <a:endParaRPr lang="en-US" altLang="en-US" sz="2400">
              <a:latin typeface="Trebuchet MS" pitchFamily="34" charset="0"/>
            </a:endParaRPr>
          </a:p>
        </p:txBody>
      </p:sp>
      <p:sp>
        <p:nvSpPr>
          <p:cNvPr id="2055" name="Rectangle 39"/>
          <p:cNvSpPr>
            <a:spLocks noChangeArrowheads="1"/>
          </p:cNvSpPr>
          <p:nvPr/>
        </p:nvSpPr>
        <p:spPr bwMode="auto">
          <a:xfrm>
            <a:off x="228600" y="6110288"/>
            <a:ext cx="8382000" cy="366712"/>
          </a:xfrm>
          <a:prstGeom prst="rect">
            <a:avLst/>
          </a:prstGeom>
          <a:noFill/>
          <a:ln w="9525">
            <a:noFill/>
            <a:miter lim="800000"/>
            <a:headEnd/>
            <a:tailEnd/>
          </a:ln>
        </p:spPr>
        <p:txBody>
          <a:bodyPr>
            <a:spAutoFit/>
          </a:bodyPr>
          <a:lstStyle/>
          <a:p>
            <a:pPr eaLnBrk="1" hangingPunct="1"/>
            <a:r>
              <a:rPr lang="ro-RO" altLang="en-US" b="1">
                <a:latin typeface="Trebuchet MS" pitchFamily="34" charset="0"/>
              </a:rPr>
              <a:t>Anul începerii:</a:t>
            </a:r>
            <a:r>
              <a:rPr lang="ro-RO" altLang="en-US">
                <a:latin typeface="Trebuchet MS" pitchFamily="34" charset="0"/>
              </a:rPr>
              <a:t> 2023;      </a:t>
            </a:r>
            <a:r>
              <a:rPr lang="en-US" altLang="en-US">
                <a:latin typeface="Trebuchet MS" pitchFamily="34" charset="0"/>
              </a:rPr>
              <a:t>       </a:t>
            </a:r>
            <a:r>
              <a:rPr lang="ro-RO" altLang="en-US">
                <a:latin typeface="Trebuchet MS" pitchFamily="34" charset="0"/>
              </a:rPr>
              <a:t>  </a:t>
            </a:r>
            <a:r>
              <a:rPr lang="ro-RO" altLang="en-US" b="1">
                <a:latin typeface="Trebuchet MS" pitchFamily="34" charset="0"/>
              </a:rPr>
              <a:t>Anul finalizării:</a:t>
            </a:r>
            <a:r>
              <a:rPr lang="ro-RO" altLang="en-US">
                <a:latin typeface="Trebuchet MS" pitchFamily="34" charset="0"/>
              </a:rPr>
              <a:t> </a:t>
            </a:r>
            <a:r>
              <a:rPr lang="en-US" altLang="en-US">
                <a:latin typeface="Trebuchet MS" pitchFamily="34" charset="0"/>
              </a:rPr>
              <a:t>202</a:t>
            </a:r>
            <a:r>
              <a:rPr lang="ro-RO" altLang="en-US">
                <a:latin typeface="Trebuchet MS" pitchFamily="34" charset="0"/>
              </a:rPr>
              <a:t>6;     </a:t>
            </a:r>
            <a:r>
              <a:rPr lang="en-US" altLang="en-US">
                <a:latin typeface="Trebuchet MS" pitchFamily="34" charset="0"/>
              </a:rPr>
              <a:t>      </a:t>
            </a:r>
            <a:r>
              <a:rPr lang="ro-RO" altLang="en-US">
                <a:latin typeface="Trebuchet MS" pitchFamily="34" charset="0"/>
              </a:rPr>
              <a:t>  </a:t>
            </a:r>
            <a:r>
              <a:rPr lang="ro-RO" altLang="en-US" b="1">
                <a:latin typeface="Trebuchet MS" pitchFamily="34" charset="0"/>
              </a:rPr>
              <a:t>Durata (luni)</a:t>
            </a:r>
            <a:r>
              <a:rPr lang="ro-RO" altLang="en-US">
                <a:latin typeface="Trebuchet MS" pitchFamily="34" charset="0"/>
              </a:rPr>
              <a:t>: 3</a:t>
            </a:r>
            <a:r>
              <a:rPr lang="en-US" altLang="en-US">
                <a:latin typeface="Trebuchet MS" pitchFamily="34" charset="0"/>
              </a:rPr>
              <a:t>6</a:t>
            </a:r>
            <a:endParaRPr lang="ro-RO" altLang="en-US">
              <a:latin typeface="Trebuchet MS" pitchFamily="34" charset="0"/>
            </a:endParaRPr>
          </a:p>
        </p:txBody>
      </p:sp>
      <p:sp>
        <p:nvSpPr>
          <p:cNvPr id="2056" name="WordArt 50"/>
          <p:cNvSpPr>
            <a:spLocks noChangeArrowheads="1" noChangeShapeType="1" noTextEdit="1"/>
          </p:cNvSpPr>
          <p:nvPr/>
        </p:nvSpPr>
        <p:spPr bwMode="auto">
          <a:xfrm>
            <a:off x="685800" y="76200"/>
            <a:ext cx="7772400" cy="723900"/>
          </a:xfrm>
          <a:prstGeom prst="rect">
            <a:avLst/>
          </a:prstGeom>
        </p:spPr>
        <p:txBody>
          <a:bodyPr wrap="none" fromWordArt="1">
            <a:prstTxWarp prst="textPlain">
              <a:avLst>
                <a:gd name="adj" fmla="val 50000"/>
              </a:avLst>
            </a:prstTxWarp>
          </a:bodyPr>
          <a:lstStyle/>
          <a:p>
            <a:pPr algn="ctr"/>
            <a:r>
              <a:rPr lang="en-US" sz="2000" kern="10">
                <a:ln w="12700">
                  <a:solidFill>
                    <a:schemeClr val="tx2"/>
                  </a:solidFill>
                  <a:round/>
                  <a:headEnd/>
                  <a:tailEnd/>
                </a:ln>
                <a:solidFill>
                  <a:srgbClr val="006699">
                    <a:alpha val="50195"/>
                  </a:srgbClr>
                </a:solidFill>
                <a:effectLst>
                  <a:outerShdw dist="45791" dir="2021404" algn="ctr" rotWithShape="0">
                    <a:srgbClr val="9999FF"/>
                  </a:outerShdw>
                </a:effectLst>
                <a:latin typeface="Arial Black"/>
              </a:rPr>
              <a:t>MINISTERUL AGRICULTURII ŞI DEZVOLTĂRII RURALE </a:t>
            </a:r>
          </a:p>
        </p:txBody>
      </p:sp>
      <p:sp>
        <p:nvSpPr>
          <p:cNvPr id="2057" name="WordArt 50"/>
          <p:cNvSpPr>
            <a:spLocks noChangeArrowheads="1" noChangeShapeType="1" noTextEdit="1"/>
          </p:cNvSpPr>
          <p:nvPr/>
        </p:nvSpPr>
        <p:spPr bwMode="auto">
          <a:xfrm>
            <a:off x="3733800" y="914400"/>
            <a:ext cx="2162175" cy="304800"/>
          </a:xfrm>
          <a:prstGeom prst="rect">
            <a:avLst/>
          </a:prstGeom>
        </p:spPr>
        <p:txBody>
          <a:bodyPr wrap="none" fromWordArt="1">
            <a:prstTxWarp prst="textPlain">
              <a:avLst>
                <a:gd name="adj" fmla="val 50000"/>
              </a:avLst>
            </a:prstTxWarp>
          </a:bodyPr>
          <a:lstStyle/>
          <a:p>
            <a:pPr algn="ctr"/>
            <a:r>
              <a:rPr lang="en-US" sz="2000" kern="10">
                <a:ln w="12700">
                  <a:solidFill>
                    <a:schemeClr val="tx2"/>
                  </a:solidFill>
                  <a:round/>
                  <a:headEnd/>
                  <a:tailEnd/>
                </a:ln>
                <a:solidFill>
                  <a:srgbClr val="006699">
                    <a:alpha val="50195"/>
                  </a:srgbClr>
                </a:solidFill>
                <a:effectLst>
                  <a:outerShdw dist="45791" dir="2021404" algn="ctr" rotWithShape="0">
                    <a:srgbClr val="9999FF"/>
                  </a:outerShdw>
                </a:effectLst>
                <a:latin typeface="Arial Black"/>
              </a:rPr>
              <a:t>PROIECT ADER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ChangeArrowheads="1"/>
          </p:cNvSpPr>
          <p:nvPr/>
        </p:nvSpPr>
        <p:spPr bwMode="auto">
          <a:xfrm>
            <a:off x="2590800" y="838200"/>
            <a:ext cx="3962400" cy="366713"/>
          </a:xfrm>
          <a:prstGeom prst="rect">
            <a:avLst/>
          </a:prstGeom>
          <a:noFill/>
          <a:ln w="9525">
            <a:noFill/>
            <a:miter lim="800000"/>
            <a:headEnd/>
            <a:tailEnd/>
          </a:ln>
        </p:spPr>
        <p:txBody>
          <a:bodyPr anchor="ctr">
            <a:spAutoFit/>
          </a:bodyPr>
          <a:lstStyle/>
          <a:p>
            <a:pPr indent="381000" algn="ctr" eaLnBrk="1" hangingPunct="1"/>
            <a:r>
              <a:rPr lang="ro-RO" altLang="en-US" b="1">
                <a:latin typeface="Trebuchet MS" pitchFamily="34" charset="0"/>
              </a:rPr>
              <a:t>Obiectivul proiectului</a:t>
            </a:r>
            <a:r>
              <a:rPr lang="ro-RO" altLang="en-US"/>
              <a:t>          </a:t>
            </a:r>
            <a:endParaRPr lang="en-US" altLang="en-US"/>
          </a:p>
        </p:txBody>
      </p:sp>
      <p:sp>
        <p:nvSpPr>
          <p:cNvPr id="3075" name="WordArt 7"/>
          <p:cNvSpPr>
            <a:spLocks noChangeArrowheads="1" noChangeShapeType="1" noTextEdit="1"/>
          </p:cNvSpPr>
          <p:nvPr/>
        </p:nvSpPr>
        <p:spPr bwMode="auto">
          <a:xfrm>
            <a:off x="2268538" y="228600"/>
            <a:ext cx="4608512" cy="288925"/>
          </a:xfrm>
          <a:prstGeom prst="rect">
            <a:avLst/>
          </a:prstGeom>
        </p:spPr>
        <p:txBody>
          <a:bodyPr wrap="none" fromWordArt="1">
            <a:prstTxWarp prst="textPlain">
              <a:avLst>
                <a:gd name="adj" fmla="val 50000"/>
              </a:avLst>
            </a:prstTxWarp>
          </a:bodyPr>
          <a:lstStyle/>
          <a:p>
            <a:pPr algn="ct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Proiect</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ADER 7.3.1 / </a:t>
            </a: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Faza</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2</a:t>
            </a:r>
            <a:r>
              <a:rPr lang="en-US"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202</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4</a:t>
            </a:r>
            <a:endPar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sp>
        <p:nvSpPr>
          <p:cNvPr id="3076" name="Text Box 5"/>
          <p:cNvSpPr txBox="1">
            <a:spLocks noChangeArrowheads="1"/>
          </p:cNvSpPr>
          <p:nvPr/>
        </p:nvSpPr>
        <p:spPr bwMode="auto">
          <a:xfrm>
            <a:off x="228600" y="3571875"/>
            <a:ext cx="8686800" cy="784830"/>
          </a:xfrm>
          <a:prstGeom prst="rect">
            <a:avLst/>
          </a:prstGeom>
          <a:noFill/>
          <a:ln w="9525">
            <a:noFill/>
            <a:miter lim="800000"/>
            <a:headEnd/>
            <a:tailEnd/>
          </a:ln>
        </p:spPr>
        <p:txBody>
          <a:bodyPr>
            <a:spAutoFit/>
          </a:bodyPr>
          <a:lstStyle/>
          <a:p>
            <a:pPr algn="ctr" eaLnBrk="1" hangingPunct="1">
              <a:spcBef>
                <a:spcPct val="50000"/>
              </a:spcBef>
            </a:pPr>
            <a:r>
              <a:rPr lang="ro-RO" b="1" dirty="0">
                <a:latin typeface="Trebuchet MS" pitchFamily="34" charset="0"/>
              </a:rPr>
              <a:t>Denumirea Fazei </a:t>
            </a:r>
            <a:r>
              <a:rPr lang="ro-RO" b="1" dirty="0" smtClean="0">
                <a:latin typeface="Trebuchet MS" pitchFamily="34" charset="0"/>
              </a:rPr>
              <a:t>2 </a:t>
            </a:r>
            <a:endParaRPr lang="ro-RO" b="1" dirty="0">
              <a:latin typeface="Trebuchet MS" pitchFamily="34" charset="0"/>
            </a:endParaRPr>
          </a:p>
          <a:p>
            <a:pPr algn="just" eaLnBrk="1" hangingPunct="1">
              <a:spcBef>
                <a:spcPct val="50000"/>
              </a:spcBef>
            </a:pPr>
            <a:r>
              <a:rPr lang="en-US" dirty="0" err="1"/>
              <a:t>Aplicarea</a:t>
            </a:r>
            <a:r>
              <a:rPr lang="en-US" dirty="0"/>
              <a:t> </a:t>
            </a:r>
            <a:r>
              <a:rPr lang="en-US" dirty="0" err="1"/>
              <a:t>reproducerii</a:t>
            </a:r>
            <a:r>
              <a:rPr lang="en-US" dirty="0"/>
              <a:t> </a:t>
            </a:r>
            <a:r>
              <a:rPr lang="en-US" dirty="0" err="1"/>
              <a:t>dirijate</a:t>
            </a:r>
            <a:r>
              <a:rPr lang="en-US" dirty="0"/>
              <a:t> </a:t>
            </a:r>
            <a:r>
              <a:rPr lang="en-US" dirty="0" err="1"/>
              <a:t>pentru</a:t>
            </a:r>
            <a:r>
              <a:rPr lang="en-US" dirty="0"/>
              <a:t> </a:t>
            </a:r>
            <a:r>
              <a:rPr lang="en-US" dirty="0" err="1"/>
              <a:t>consolidarea</a:t>
            </a:r>
            <a:r>
              <a:rPr lang="en-US" dirty="0"/>
              <a:t> </a:t>
            </a:r>
            <a:r>
              <a:rPr lang="en-US" dirty="0" err="1"/>
              <a:t>genetică</a:t>
            </a:r>
            <a:r>
              <a:rPr lang="en-US" dirty="0"/>
              <a:t> a </a:t>
            </a:r>
            <a:r>
              <a:rPr lang="en-US" dirty="0" err="1"/>
              <a:t>populațiilor</a:t>
            </a:r>
            <a:r>
              <a:rPr lang="en-US" dirty="0"/>
              <a:t> </a:t>
            </a:r>
            <a:r>
              <a:rPr lang="en-US" dirty="0" err="1"/>
              <a:t>studiate</a:t>
            </a:r>
            <a:r>
              <a:rPr lang="ro-RO" dirty="0" smtClean="0"/>
              <a:t>.</a:t>
            </a:r>
            <a:endParaRPr lang="en-US" dirty="0">
              <a:latin typeface="Trebuchet MS" pitchFamily="34" charset="0"/>
            </a:endParaRPr>
          </a:p>
        </p:txBody>
      </p:sp>
      <p:sp>
        <p:nvSpPr>
          <p:cNvPr id="3077" name="Rectangle 6"/>
          <p:cNvSpPr>
            <a:spLocks noChangeArrowheads="1"/>
          </p:cNvSpPr>
          <p:nvPr/>
        </p:nvSpPr>
        <p:spPr bwMode="auto">
          <a:xfrm>
            <a:off x="228600" y="5424488"/>
            <a:ext cx="7010400" cy="366712"/>
          </a:xfrm>
          <a:prstGeom prst="rect">
            <a:avLst/>
          </a:prstGeom>
          <a:noFill/>
          <a:ln w="9525">
            <a:noFill/>
            <a:miter lim="800000"/>
            <a:headEnd/>
            <a:tailEnd/>
          </a:ln>
        </p:spPr>
        <p:txBody>
          <a:bodyPr anchor="ctr">
            <a:spAutoFit/>
          </a:bodyPr>
          <a:lstStyle/>
          <a:p>
            <a:pPr algn="just" eaLnBrk="1" hangingPunct="1"/>
            <a:r>
              <a:rPr lang="vi-VN" b="1" dirty="0">
                <a:latin typeface="Trebuchet MS" pitchFamily="34" charset="0"/>
              </a:rPr>
              <a:t>Termen de finalizare </a:t>
            </a:r>
            <a:r>
              <a:rPr lang="ro-RO" b="1" dirty="0">
                <a:latin typeface="Trebuchet MS" pitchFamily="34" charset="0"/>
              </a:rPr>
              <a:t>Faza </a:t>
            </a:r>
            <a:r>
              <a:rPr lang="ro-RO" b="1" dirty="0" smtClean="0">
                <a:latin typeface="Trebuchet MS" pitchFamily="34" charset="0"/>
              </a:rPr>
              <a:t>2</a:t>
            </a:r>
            <a:r>
              <a:rPr lang="vi-VN" b="1" dirty="0" smtClean="0">
                <a:latin typeface="Trebuchet MS" pitchFamily="34" charset="0"/>
              </a:rPr>
              <a:t>: </a:t>
            </a:r>
            <a:r>
              <a:rPr lang="ro-RO" b="1" dirty="0" smtClean="0">
                <a:latin typeface="Trebuchet MS" pitchFamily="34" charset="0"/>
              </a:rPr>
              <a:t>20</a:t>
            </a:r>
            <a:r>
              <a:rPr lang="vi-VN" b="1" dirty="0" smtClean="0">
                <a:latin typeface="Trebuchet MS" pitchFamily="34" charset="0"/>
              </a:rPr>
              <a:t>.</a:t>
            </a:r>
            <a:r>
              <a:rPr lang="ro-RO" b="1" dirty="0" smtClean="0">
                <a:latin typeface="Trebuchet MS" pitchFamily="34" charset="0"/>
              </a:rPr>
              <a:t>11</a:t>
            </a:r>
            <a:r>
              <a:rPr lang="vi-VN" b="1" dirty="0" smtClean="0">
                <a:latin typeface="Trebuchet MS" pitchFamily="34" charset="0"/>
              </a:rPr>
              <a:t>.202</a:t>
            </a:r>
            <a:r>
              <a:rPr lang="ro-RO" b="1" dirty="0" smtClean="0">
                <a:latin typeface="Trebuchet MS" pitchFamily="34" charset="0"/>
              </a:rPr>
              <a:t>4</a:t>
            </a:r>
            <a:endParaRPr lang="ro-RO" dirty="0">
              <a:solidFill>
                <a:srgbClr val="FF0000"/>
              </a:solidFill>
              <a:latin typeface="Trebuchet MS" pitchFamily="34" charset="0"/>
            </a:endParaRPr>
          </a:p>
        </p:txBody>
      </p:sp>
      <p:sp>
        <p:nvSpPr>
          <p:cNvPr id="3078" name="Text Box 7"/>
          <p:cNvSpPr txBox="1">
            <a:spLocks noChangeArrowheads="1"/>
          </p:cNvSpPr>
          <p:nvPr/>
        </p:nvSpPr>
        <p:spPr bwMode="auto">
          <a:xfrm>
            <a:off x="228600" y="1616075"/>
            <a:ext cx="8686800" cy="1477963"/>
          </a:xfrm>
          <a:prstGeom prst="rect">
            <a:avLst/>
          </a:prstGeom>
          <a:noFill/>
          <a:ln w="9525">
            <a:noFill/>
            <a:miter lim="800000"/>
            <a:headEnd/>
            <a:tailEnd/>
          </a:ln>
        </p:spPr>
        <p:txBody>
          <a:bodyPr>
            <a:spAutoFit/>
          </a:bodyPr>
          <a:lstStyle/>
          <a:p>
            <a:pPr algn="just" eaLnBrk="1" hangingPunct="1">
              <a:spcBef>
                <a:spcPct val="50000"/>
              </a:spcBef>
            </a:pPr>
            <a:r>
              <a:rPr lang="ro-RO" b="1" dirty="0">
                <a:latin typeface="Trebuchet MS" pitchFamily="34" charset="0"/>
              </a:rPr>
              <a:t>Obiectivul general al proiectului</a:t>
            </a:r>
            <a:r>
              <a:rPr lang="ro-RO" dirty="0">
                <a:latin typeface="Trebuchet MS" pitchFamily="34" charset="0"/>
              </a:rPr>
              <a:t> </a:t>
            </a:r>
            <a:r>
              <a:rPr lang="en-US" dirty="0" err="1"/>
              <a:t>vizează</a:t>
            </a:r>
            <a:r>
              <a:rPr lang="en-US" dirty="0"/>
              <a:t> </a:t>
            </a:r>
            <a:r>
              <a:rPr lang="en-US" dirty="0" err="1"/>
              <a:t>înmulțirea</a:t>
            </a:r>
            <a:r>
              <a:rPr lang="en-US" dirty="0"/>
              <a:t> </a:t>
            </a:r>
            <a:r>
              <a:rPr lang="en-US" dirty="0" err="1"/>
              <a:t>controlată</a:t>
            </a:r>
            <a:r>
              <a:rPr lang="en-US" dirty="0"/>
              <a:t> a </a:t>
            </a:r>
            <a:r>
              <a:rPr lang="en-US" dirty="0" err="1"/>
              <a:t>liniilor</a:t>
            </a:r>
            <a:r>
              <a:rPr lang="en-US" dirty="0"/>
              <a:t> </a:t>
            </a:r>
            <a:r>
              <a:rPr lang="en-US" dirty="0" err="1"/>
              <a:t>vulnerabile</a:t>
            </a:r>
            <a:r>
              <a:rPr lang="en-US" dirty="0"/>
              <a:t> Alb </a:t>
            </a:r>
            <a:r>
              <a:rPr lang="en-US" dirty="0" err="1"/>
              <a:t>și</a:t>
            </a:r>
            <a:r>
              <a:rPr lang="en-US" dirty="0"/>
              <a:t> Roz, </a:t>
            </a:r>
            <a:r>
              <a:rPr lang="en-US" dirty="0" err="1"/>
              <a:t>în</a:t>
            </a:r>
            <a:r>
              <a:rPr lang="en-US" dirty="0"/>
              <a:t> </a:t>
            </a:r>
            <a:r>
              <a:rPr lang="en-US" dirty="0" err="1"/>
              <a:t>perspectiva</a:t>
            </a:r>
            <a:r>
              <a:rPr lang="en-US" dirty="0"/>
              <a:t> </a:t>
            </a:r>
            <a:r>
              <a:rPr lang="en-US" dirty="0" err="1"/>
              <a:t>omologării</a:t>
            </a:r>
            <a:r>
              <a:rPr lang="en-US" dirty="0"/>
              <a:t>; </a:t>
            </a:r>
            <a:r>
              <a:rPr lang="en-US" dirty="0" err="1"/>
              <a:t>genotiparea</a:t>
            </a:r>
            <a:r>
              <a:rPr lang="en-US" dirty="0"/>
              <a:t> </a:t>
            </a:r>
            <a:r>
              <a:rPr lang="en-US" dirty="0" err="1"/>
              <a:t>și</a:t>
            </a:r>
            <a:r>
              <a:rPr lang="en-US" dirty="0"/>
              <a:t> </a:t>
            </a:r>
            <a:r>
              <a:rPr lang="en-US" dirty="0" err="1"/>
              <a:t>selecția</a:t>
            </a:r>
            <a:r>
              <a:rPr lang="en-US" dirty="0"/>
              <a:t> </a:t>
            </a:r>
            <a:r>
              <a:rPr lang="en-US" dirty="0" err="1"/>
              <a:t>părinților</a:t>
            </a:r>
            <a:r>
              <a:rPr lang="en-US" dirty="0"/>
              <a:t> </a:t>
            </a:r>
            <a:r>
              <a:rPr lang="en-US" dirty="0" err="1"/>
              <a:t>rezistenți</a:t>
            </a:r>
            <a:r>
              <a:rPr lang="en-US" dirty="0"/>
              <a:t> genetic la </a:t>
            </a:r>
            <a:r>
              <a:rPr lang="en-US" dirty="0" err="1"/>
              <a:t>scrapie</a:t>
            </a:r>
            <a:r>
              <a:rPr lang="en-US" dirty="0"/>
              <a:t>; </a:t>
            </a:r>
            <a:r>
              <a:rPr lang="en-US" dirty="0" err="1"/>
              <a:t>nominalizarea</a:t>
            </a:r>
            <a:r>
              <a:rPr lang="en-US" dirty="0"/>
              <a:t> </a:t>
            </a:r>
            <a:r>
              <a:rPr lang="en-US" dirty="0" err="1"/>
              <a:t>loturilor</a:t>
            </a:r>
            <a:r>
              <a:rPr lang="en-US" dirty="0"/>
              <a:t> </a:t>
            </a:r>
            <a:r>
              <a:rPr lang="en-US" dirty="0" err="1"/>
              <a:t>matcă</a:t>
            </a:r>
            <a:r>
              <a:rPr lang="en-US" dirty="0"/>
              <a:t>, </a:t>
            </a:r>
            <a:r>
              <a:rPr lang="en-US" dirty="0" err="1"/>
              <a:t>realizarea</a:t>
            </a:r>
            <a:r>
              <a:rPr lang="en-US" dirty="0"/>
              <a:t> de </a:t>
            </a:r>
            <a:r>
              <a:rPr lang="en-US" dirty="0" err="1"/>
              <a:t>însămânțări</a:t>
            </a:r>
            <a:r>
              <a:rPr lang="en-US" dirty="0"/>
              <a:t> </a:t>
            </a:r>
            <a:r>
              <a:rPr lang="en-US" dirty="0" err="1"/>
              <a:t>artificiale</a:t>
            </a:r>
            <a:r>
              <a:rPr lang="en-US" dirty="0"/>
              <a:t> </a:t>
            </a:r>
            <a:r>
              <a:rPr lang="en-US" dirty="0" err="1"/>
              <a:t>și</a:t>
            </a:r>
            <a:r>
              <a:rPr lang="en-US" dirty="0"/>
              <a:t>/</a:t>
            </a:r>
            <a:r>
              <a:rPr lang="en-US" dirty="0" err="1"/>
              <a:t>sau</a:t>
            </a:r>
            <a:r>
              <a:rPr lang="en-US" dirty="0"/>
              <a:t> </a:t>
            </a:r>
            <a:r>
              <a:rPr lang="en-US" dirty="0" err="1"/>
              <a:t>monte</a:t>
            </a:r>
            <a:r>
              <a:rPr lang="en-US" dirty="0"/>
              <a:t> </a:t>
            </a:r>
            <a:r>
              <a:rPr lang="en-US" dirty="0" err="1"/>
              <a:t>dirijate</a:t>
            </a:r>
            <a:r>
              <a:rPr lang="en-US" dirty="0"/>
              <a:t>; </a:t>
            </a:r>
            <a:r>
              <a:rPr lang="en-US" dirty="0" err="1"/>
              <a:t>bonitarea</a:t>
            </a:r>
            <a:r>
              <a:rPr lang="en-US" dirty="0"/>
              <a:t> </a:t>
            </a:r>
            <a:r>
              <a:rPr lang="en-US" dirty="0" err="1"/>
              <a:t>mieilor</a:t>
            </a:r>
            <a:r>
              <a:rPr lang="en-US" dirty="0"/>
              <a:t> </a:t>
            </a:r>
            <a:r>
              <a:rPr lang="en-US" dirty="0" err="1"/>
              <a:t>obținuți</a:t>
            </a:r>
            <a:r>
              <a:rPr lang="en-US" dirty="0"/>
              <a:t> </a:t>
            </a:r>
            <a:r>
              <a:rPr lang="en-US" dirty="0" err="1"/>
              <a:t>în</a:t>
            </a:r>
            <a:r>
              <a:rPr lang="en-US" dirty="0"/>
              <a:t> </a:t>
            </a:r>
            <a:r>
              <a:rPr lang="en-US" dirty="0" err="1"/>
              <a:t>ani</a:t>
            </a:r>
            <a:r>
              <a:rPr lang="en-US" dirty="0"/>
              <a:t> </a:t>
            </a:r>
            <a:r>
              <a:rPr lang="en-US" dirty="0" err="1"/>
              <a:t>consecutivi</a:t>
            </a:r>
            <a:r>
              <a:rPr lang="en-US" dirty="0"/>
              <a:t> conform </a:t>
            </a:r>
            <a:r>
              <a:rPr lang="en-US" dirty="0" err="1"/>
              <a:t>fișei</a:t>
            </a:r>
            <a:r>
              <a:rPr lang="en-US" dirty="0"/>
              <a:t> </a:t>
            </a:r>
            <a:r>
              <a:rPr lang="en-US" dirty="0" err="1"/>
              <a:t>folosite</a:t>
            </a:r>
            <a:r>
              <a:rPr lang="en-US" dirty="0"/>
              <a:t> la rasa Karakul </a:t>
            </a:r>
            <a:r>
              <a:rPr lang="en-US" dirty="0" err="1"/>
              <a:t>și</a:t>
            </a:r>
            <a:r>
              <a:rPr lang="en-US" dirty="0"/>
              <a:t> </a:t>
            </a:r>
            <a:r>
              <a:rPr lang="en-US" dirty="0" err="1"/>
              <a:t>reținerea</a:t>
            </a:r>
            <a:r>
              <a:rPr lang="en-US" dirty="0"/>
              <a:t> </a:t>
            </a:r>
            <a:r>
              <a:rPr lang="en-US" dirty="0" err="1"/>
              <a:t>indivizilor</a:t>
            </a:r>
            <a:r>
              <a:rPr lang="en-US" dirty="0"/>
              <a:t> care se </a:t>
            </a:r>
            <a:r>
              <a:rPr lang="en-US" dirty="0" err="1"/>
              <a:t>califică</a:t>
            </a:r>
            <a:r>
              <a:rPr lang="en-US" dirty="0"/>
              <a:t> ca </a:t>
            </a:r>
            <a:r>
              <a:rPr lang="en-US" dirty="0" err="1"/>
              <a:t>părinți</a:t>
            </a:r>
            <a:r>
              <a:rPr lang="en-US" dirty="0"/>
              <a:t>.</a:t>
            </a:r>
            <a:r>
              <a:rPr lang="ro-RO" dirty="0">
                <a:latin typeface="Trebuchet MS" pitchFamily="34" charset="0"/>
              </a:rPr>
              <a:t>.</a:t>
            </a:r>
            <a:endParaRPr lang="en-US" dirty="0">
              <a:latin typeface="Trebuchet MS"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3276600" y="1143000"/>
            <a:ext cx="2608263" cy="366713"/>
          </a:xfrm>
          <a:prstGeom prst="rect">
            <a:avLst/>
          </a:prstGeom>
          <a:noFill/>
          <a:ln w="9525">
            <a:noFill/>
            <a:miter lim="800000"/>
            <a:headEnd/>
            <a:tailEnd/>
          </a:ln>
        </p:spPr>
        <p:txBody>
          <a:bodyPr anchor="ctr">
            <a:spAutoFit/>
          </a:bodyPr>
          <a:lstStyle/>
          <a:p>
            <a:pPr algn="ctr" eaLnBrk="1" hangingPunct="1">
              <a:tabLst>
                <a:tab pos="571500" algn="l"/>
              </a:tabLst>
            </a:pPr>
            <a:r>
              <a:rPr lang="ro-RO" altLang="en-US" b="1">
                <a:latin typeface="Trebuchet MS" pitchFamily="34" charset="0"/>
              </a:rPr>
              <a:t>Obiectivele Fazei 1</a:t>
            </a:r>
            <a:r>
              <a:rPr lang="ro-RO" altLang="en-US" b="1"/>
              <a:t> </a:t>
            </a:r>
            <a:endParaRPr lang="en-US" altLang="en-US"/>
          </a:p>
        </p:txBody>
      </p:sp>
      <p:sp>
        <p:nvSpPr>
          <p:cNvPr id="4099" name="Text Box 8"/>
          <p:cNvSpPr txBox="1">
            <a:spLocks noChangeArrowheads="1"/>
          </p:cNvSpPr>
          <p:nvPr/>
        </p:nvSpPr>
        <p:spPr bwMode="auto">
          <a:xfrm>
            <a:off x="228600" y="1905000"/>
            <a:ext cx="8686800" cy="646331"/>
          </a:xfrm>
          <a:prstGeom prst="rect">
            <a:avLst/>
          </a:prstGeom>
          <a:noFill/>
          <a:ln w="9525">
            <a:noFill/>
            <a:miter lim="800000"/>
            <a:headEnd/>
            <a:tailEnd/>
          </a:ln>
        </p:spPr>
        <p:txBody>
          <a:bodyPr>
            <a:spAutoFit/>
          </a:bodyPr>
          <a:lstStyle/>
          <a:p>
            <a:pPr algn="just" eaLnBrk="1" hangingPunct="1"/>
            <a:r>
              <a:rPr lang="ro-RO" dirty="0"/>
              <a:t>Obiectivul 1. </a:t>
            </a:r>
            <a:r>
              <a:rPr lang="en-US" dirty="0" err="1"/>
              <a:t>Perfecționarea</a:t>
            </a:r>
            <a:r>
              <a:rPr lang="en-US" dirty="0"/>
              <a:t> </a:t>
            </a:r>
            <a:r>
              <a:rPr lang="en-US" dirty="0" err="1"/>
              <a:t>biotehnologiei</a:t>
            </a:r>
            <a:r>
              <a:rPr lang="en-US" dirty="0"/>
              <a:t> de </a:t>
            </a:r>
            <a:r>
              <a:rPr lang="en-US" dirty="0" err="1"/>
              <a:t>reproducție</a:t>
            </a:r>
            <a:r>
              <a:rPr lang="en-US" dirty="0"/>
              <a:t> </a:t>
            </a:r>
            <a:r>
              <a:rPr lang="en-US" dirty="0" err="1"/>
              <a:t>pentru</a:t>
            </a:r>
            <a:r>
              <a:rPr lang="en-US" dirty="0"/>
              <a:t> </a:t>
            </a:r>
            <a:r>
              <a:rPr lang="en-US" dirty="0" err="1"/>
              <a:t>înmulțirea</a:t>
            </a:r>
            <a:r>
              <a:rPr lang="en-US" dirty="0"/>
              <a:t> </a:t>
            </a:r>
            <a:r>
              <a:rPr lang="en-US" dirty="0" err="1"/>
              <a:t>efectivelor</a:t>
            </a:r>
            <a:r>
              <a:rPr lang="en-US" dirty="0"/>
              <a:t> din </a:t>
            </a:r>
            <a:r>
              <a:rPr lang="en-US" dirty="0" err="1"/>
              <a:t>cele</a:t>
            </a:r>
            <a:r>
              <a:rPr lang="en-US" dirty="0"/>
              <a:t> </a:t>
            </a:r>
            <a:r>
              <a:rPr lang="en-US" dirty="0" err="1"/>
              <a:t>două</a:t>
            </a:r>
            <a:r>
              <a:rPr lang="en-US" dirty="0"/>
              <a:t> </a:t>
            </a:r>
            <a:r>
              <a:rPr lang="en-US" dirty="0" err="1"/>
              <a:t>linii</a:t>
            </a:r>
            <a:endParaRPr lang="ro-RO" dirty="0">
              <a:latin typeface="Trebuchet MS" pitchFamily="34" charset="0"/>
            </a:endParaRPr>
          </a:p>
        </p:txBody>
      </p:sp>
      <p:sp>
        <p:nvSpPr>
          <p:cNvPr id="4100" name="Rectangle 4"/>
          <p:cNvSpPr>
            <a:spLocks noChangeArrowheads="1"/>
          </p:cNvSpPr>
          <p:nvPr/>
        </p:nvSpPr>
        <p:spPr bwMode="auto">
          <a:xfrm>
            <a:off x="3276600" y="2971800"/>
            <a:ext cx="2608263" cy="366713"/>
          </a:xfrm>
          <a:prstGeom prst="rect">
            <a:avLst/>
          </a:prstGeom>
          <a:noFill/>
          <a:ln w="9525">
            <a:noFill/>
            <a:miter lim="800000"/>
            <a:headEnd/>
            <a:tailEnd/>
          </a:ln>
        </p:spPr>
        <p:txBody>
          <a:bodyPr anchor="ctr">
            <a:spAutoFit/>
          </a:bodyPr>
          <a:lstStyle/>
          <a:p>
            <a:pPr algn="ctr" eaLnBrk="1" hangingPunct="1">
              <a:tabLst>
                <a:tab pos="571500" algn="l"/>
              </a:tabLst>
            </a:pPr>
            <a:r>
              <a:rPr lang="ro-RO" altLang="en-US" b="1">
                <a:latin typeface="Trebuchet MS" pitchFamily="34" charset="0"/>
              </a:rPr>
              <a:t>Activități asociate </a:t>
            </a:r>
            <a:endParaRPr lang="en-US" altLang="en-US">
              <a:latin typeface="Trebuchet MS" pitchFamily="34" charset="0"/>
            </a:endParaRPr>
          </a:p>
        </p:txBody>
      </p:sp>
      <p:sp>
        <p:nvSpPr>
          <p:cNvPr id="4101" name="Text Box 8"/>
          <p:cNvSpPr txBox="1">
            <a:spLocks noChangeArrowheads="1"/>
          </p:cNvSpPr>
          <p:nvPr/>
        </p:nvSpPr>
        <p:spPr bwMode="auto">
          <a:xfrm>
            <a:off x="228600" y="3505200"/>
            <a:ext cx="8686800" cy="923330"/>
          </a:xfrm>
          <a:prstGeom prst="rect">
            <a:avLst/>
          </a:prstGeom>
          <a:noFill/>
          <a:ln w="9525">
            <a:noFill/>
            <a:miter lim="800000"/>
            <a:headEnd/>
            <a:tailEnd/>
          </a:ln>
        </p:spPr>
        <p:txBody>
          <a:bodyPr>
            <a:spAutoFit/>
          </a:bodyPr>
          <a:lstStyle/>
          <a:p>
            <a:pPr algn="just" eaLnBrk="1" hangingPunct="1"/>
            <a:r>
              <a:rPr lang="ro-RO" dirty="0" smtClean="0"/>
              <a:t>Act.2.1</a:t>
            </a:r>
            <a:r>
              <a:rPr lang="ro-RO" dirty="0"/>
              <a:t>. </a:t>
            </a:r>
            <a:r>
              <a:rPr lang="en-US" dirty="0" err="1"/>
              <a:t>Bonitarea</a:t>
            </a:r>
            <a:r>
              <a:rPr lang="en-US" dirty="0"/>
              <a:t> </a:t>
            </a:r>
            <a:r>
              <a:rPr lang="en-US" dirty="0" err="1"/>
              <a:t>în</a:t>
            </a:r>
            <a:r>
              <a:rPr lang="en-US" dirty="0"/>
              <a:t> </a:t>
            </a:r>
            <a:r>
              <a:rPr lang="en-US" dirty="0" err="1"/>
              <a:t>primăvara</a:t>
            </a:r>
            <a:r>
              <a:rPr lang="en-US" dirty="0"/>
              <a:t> </a:t>
            </a:r>
            <a:r>
              <a:rPr lang="en-US" dirty="0" err="1"/>
              <a:t>anului</a:t>
            </a:r>
            <a:r>
              <a:rPr lang="en-US" dirty="0"/>
              <a:t> 2024 a </a:t>
            </a:r>
            <a:r>
              <a:rPr lang="en-US" dirty="0" err="1"/>
              <a:t>descendenșiolor</a:t>
            </a:r>
            <a:r>
              <a:rPr lang="en-US" dirty="0"/>
              <a:t> Alb </a:t>
            </a:r>
            <a:r>
              <a:rPr lang="en-US" dirty="0" err="1"/>
              <a:t>și</a:t>
            </a:r>
            <a:r>
              <a:rPr lang="en-US" dirty="0"/>
              <a:t> Roz</a:t>
            </a:r>
            <a:r>
              <a:rPr lang="ro-RO" dirty="0" smtClean="0"/>
              <a:t>;</a:t>
            </a:r>
          </a:p>
          <a:p>
            <a:pPr algn="just" eaLnBrk="1" hangingPunct="1"/>
            <a:r>
              <a:rPr lang="ro-RO" dirty="0" smtClean="0"/>
              <a:t>Act.2.2. </a:t>
            </a:r>
            <a:r>
              <a:rPr lang="en-US" dirty="0" err="1"/>
              <a:t>Completarea</a:t>
            </a:r>
            <a:r>
              <a:rPr lang="en-US" dirty="0"/>
              <a:t> </a:t>
            </a:r>
            <a:r>
              <a:rPr lang="en-US" dirty="0" err="1"/>
              <a:t>bazei</a:t>
            </a:r>
            <a:r>
              <a:rPr lang="en-US" dirty="0"/>
              <a:t> de date cu </a:t>
            </a:r>
            <a:r>
              <a:rPr lang="en-US" dirty="0" err="1"/>
              <a:t>rezultatele</a:t>
            </a:r>
            <a:r>
              <a:rPr lang="en-US" dirty="0"/>
              <a:t> </a:t>
            </a:r>
            <a:r>
              <a:rPr lang="en-US" dirty="0" err="1"/>
              <a:t>fenotipice</a:t>
            </a:r>
            <a:r>
              <a:rPr lang="en-US" dirty="0"/>
              <a:t> </a:t>
            </a:r>
            <a:r>
              <a:rPr lang="en-US" dirty="0" err="1"/>
              <a:t>și</a:t>
            </a:r>
            <a:r>
              <a:rPr lang="en-US" dirty="0"/>
              <a:t> </a:t>
            </a:r>
            <a:r>
              <a:rPr lang="en-US" dirty="0" err="1"/>
              <a:t>genetice</a:t>
            </a:r>
            <a:r>
              <a:rPr lang="en-US" dirty="0"/>
              <a:t> evaluate</a:t>
            </a:r>
            <a:r>
              <a:rPr lang="ro-RO" dirty="0" smtClean="0"/>
              <a:t>;</a:t>
            </a:r>
          </a:p>
          <a:p>
            <a:pPr algn="just" eaLnBrk="1" hangingPunct="1"/>
            <a:endParaRPr lang="vi-VN" dirty="0">
              <a:latin typeface="Trebuchet MS" pitchFamily="34" charset="0"/>
            </a:endParaRPr>
          </a:p>
        </p:txBody>
      </p:sp>
      <p:sp>
        <p:nvSpPr>
          <p:cNvPr id="4102" name="WordArt 7"/>
          <p:cNvSpPr>
            <a:spLocks noChangeArrowheads="1" noChangeShapeType="1" noTextEdit="1"/>
          </p:cNvSpPr>
          <p:nvPr/>
        </p:nvSpPr>
        <p:spPr bwMode="auto">
          <a:xfrm>
            <a:off x="2268538" y="228600"/>
            <a:ext cx="4608512" cy="288925"/>
          </a:xfrm>
          <a:prstGeom prst="rect">
            <a:avLst/>
          </a:prstGeom>
        </p:spPr>
        <p:txBody>
          <a:bodyPr wrap="none" fromWordArt="1">
            <a:prstTxWarp prst="textPlain">
              <a:avLst>
                <a:gd name="adj" fmla="val 50000"/>
              </a:avLst>
            </a:prstTxWarp>
          </a:bodyPr>
          <a:lstStyle/>
          <a:p>
            <a:pPr algn="ct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Proiect</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ADER 7.3.1 / </a:t>
            </a: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Faza</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2</a:t>
            </a:r>
            <a:r>
              <a:rPr lang="en-US"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202</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4</a:t>
            </a:r>
            <a:endPar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7"/>
          <p:cNvSpPr txBox="1">
            <a:spLocks noChangeArrowheads="1"/>
          </p:cNvSpPr>
          <p:nvPr/>
        </p:nvSpPr>
        <p:spPr bwMode="auto">
          <a:xfrm>
            <a:off x="228600" y="1066800"/>
            <a:ext cx="8686800" cy="369332"/>
          </a:xfrm>
          <a:prstGeom prst="rect">
            <a:avLst/>
          </a:prstGeom>
          <a:noFill/>
          <a:ln w="9525">
            <a:noFill/>
            <a:miter lim="800000"/>
            <a:headEnd/>
            <a:tailEnd/>
          </a:ln>
        </p:spPr>
        <p:txBody>
          <a:bodyPr>
            <a:spAutoFit/>
          </a:bodyPr>
          <a:lstStyle/>
          <a:p>
            <a:pPr algn="ctr"/>
            <a:r>
              <a:rPr lang="ro-RO" b="1" dirty="0"/>
              <a:t>Material și metodă de lucru</a:t>
            </a:r>
            <a:endParaRPr lang="en-US" dirty="0"/>
          </a:p>
        </p:txBody>
      </p:sp>
      <p:sp>
        <p:nvSpPr>
          <p:cNvPr id="5123" name="Rectangle 10"/>
          <p:cNvSpPr>
            <a:spLocks noChangeArrowheads="1"/>
          </p:cNvSpPr>
          <p:nvPr/>
        </p:nvSpPr>
        <p:spPr bwMode="auto">
          <a:xfrm>
            <a:off x="228600" y="1544638"/>
            <a:ext cx="8686800" cy="1384995"/>
          </a:xfrm>
          <a:prstGeom prst="rect">
            <a:avLst/>
          </a:prstGeom>
          <a:noFill/>
          <a:ln w="9525">
            <a:noFill/>
            <a:miter lim="800000"/>
            <a:headEnd/>
            <a:tailEnd/>
          </a:ln>
        </p:spPr>
        <p:txBody>
          <a:bodyPr>
            <a:spAutoFit/>
          </a:bodyPr>
          <a:lstStyle/>
          <a:p>
            <a:pPr algn="just"/>
            <a:r>
              <a:rPr lang="ro-RO" sz="1400" dirty="0"/>
              <a:t>Pentru îndeplinirea obiectivelor fazei II a proiectului, echipa de cercetare a unității a supus analizei caracteristicile fenotipice ale mieilor din liniile Alb și Roz din rasa Karakul de Botoșani, obținuți în anul 2024, respectiv 65 de miei din linia Alb și 84 de miei din linia Roz.</a:t>
            </a:r>
            <a:endParaRPr lang="en-US" sz="1400" dirty="0"/>
          </a:p>
          <a:p>
            <a:pPr algn="just"/>
            <a:r>
              <a:rPr lang="ro-RO" sz="1400" dirty="0"/>
              <a:t>Metoda de lucru a reprezentat-o studiul comparativ al caracteristicilor din fișele de bonitare între mieii din linia Alb și Roz cu cele obținute la celelalte linii de culoare din cadrul rasei Karakul de Botoșani în anul 2024, iar mai apoi a fost realizată și comparația cu mieii obținuți în anul 2023 din liniile Alb și Roz.</a:t>
            </a:r>
            <a:endParaRPr lang="en-US" sz="1400" dirty="0"/>
          </a:p>
        </p:txBody>
      </p:sp>
      <p:sp>
        <p:nvSpPr>
          <p:cNvPr id="10" name="WordArt 7"/>
          <p:cNvSpPr>
            <a:spLocks noChangeArrowheads="1" noChangeShapeType="1" noTextEdit="1"/>
          </p:cNvSpPr>
          <p:nvPr/>
        </p:nvSpPr>
        <p:spPr bwMode="auto">
          <a:xfrm>
            <a:off x="2268538" y="228600"/>
            <a:ext cx="4608512" cy="288925"/>
          </a:xfrm>
          <a:prstGeom prst="rect">
            <a:avLst/>
          </a:prstGeom>
        </p:spPr>
        <p:txBody>
          <a:bodyPr wrap="none" fromWordArt="1">
            <a:prstTxWarp prst="textPlain">
              <a:avLst>
                <a:gd name="adj" fmla="val 50000"/>
              </a:avLst>
            </a:prstTxWarp>
          </a:bodyPr>
          <a:lstStyle/>
          <a:p>
            <a:pPr algn="ct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Proiect</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ADER 7.3.1 / </a:t>
            </a: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Faza</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2</a:t>
            </a:r>
            <a:r>
              <a:rPr lang="en-US"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202</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4</a:t>
            </a:r>
            <a:endPar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pic>
        <p:nvPicPr>
          <p:cNvPr id="11" name="Imagine 1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00" y="3124200"/>
            <a:ext cx="3124200" cy="2343150"/>
          </a:xfrm>
          <a:prstGeom prst="rect">
            <a:avLst/>
          </a:prstGeom>
        </p:spPr>
      </p:pic>
      <p:pic>
        <p:nvPicPr>
          <p:cNvPr id="12" name="Imagine 1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10200" y="3048000"/>
            <a:ext cx="3124200" cy="2343150"/>
          </a:xfrm>
          <a:prstGeom prst="rect">
            <a:avLst/>
          </a:prstGeom>
        </p:spPr>
      </p:pic>
      <p:sp>
        <p:nvSpPr>
          <p:cNvPr id="13" name="CasetăText 29"/>
          <p:cNvSpPr txBox="1"/>
          <p:nvPr/>
        </p:nvSpPr>
        <p:spPr>
          <a:xfrm>
            <a:off x="1219200" y="6096000"/>
            <a:ext cx="1383712" cy="369332"/>
          </a:xfrm>
          <a:prstGeom prst="rect">
            <a:avLst/>
          </a:prstGeom>
          <a:noFill/>
        </p:spPr>
        <p:txBody>
          <a:bodyPr wrap="none" rtlCol="0">
            <a:spAutoFit/>
          </a:bodyPr>
          <a:lstStyle/>
          <a:p>
            <a:r>
              <a:rPr lang="ro-RO" b="1" dirty="0" smtClean="0">
                <a:latin typeface="Times New Roman" panose="02020603050405020304" pitchFamily="18" charset="0"/>
                <a:cs typeface="Times New Roman" panose="02020603050405020304" pitchFamily="18" charset="0"/>
              </a:rPr>
              <a:t>Linia Negru</a:t>
            </a:r>
            <a:endParaRPr lang="en-US" b="1" dirty="0">
              <a:latin typeface="Times New Roman" panose="02020603050405020304" pitchFamily="18" charset="0"/>
              <a:cs typeface="Times New Roman" panose="02020603050405020304" pitchFamily="18" charset="0"/>
            </a:endParaRPr>
          </a:p>
        </p:txBody>
      </p:sp>
      <p:sp>
        <p:nvSpPr>
          <p:cNvPr id="14" name="CasetăText 3"/>
          <p:cNvSpPr txBox="1"/>
          <p:nvPr/>
        </p:nvSpPr>
        <p:spPr>
          <a:xfrm>
            <a:off x="1447800" y="6488668"/>
            <a:ext cx="1031051" cy="369332"/>
          </a:xfrm>
          <a:prstGeom prst="rect">
            <a:avLst/>
          </a:prstGeom>
          <a:solidFill>
            <a:srgbClr val="00B050"/>
          </a:solidFill>
        </p:spPr>
        <p:txBody>
          <a:bodyPr wrap="none" rtlCol="0">
            <a:spAutoFit/>
          </a:bodyPr>
          <a:lstStyle/>
          <a:p>
            <a:r>
              <a:rPr lang="ro-RO" b="1" dirty="0" smtClean="0"/>
              <a:t>28,88</a:t>
            </a:r>
            <a:r>
              <a:rPr lang="ro-RO" dirty="0" smtClean="0"/>
              <a:t> %</a:t>
            </a:r>
            <a:endParaRPr lang="en-US" dirty="0"/>
          </a:p>
        </p:txBody>
      </p:sp>
      <p:sp>
        <p:nvSpPr>
          <p:cNvPr id="15" name="CasetăText 10"/>
          <p:cNvSpPr txBox="1"/>
          <p:nvPr/>
        </p:nvSpPr>
        <p:spPr>
          <a:xfrm>
            <a:off x="3124200" y="6488668"/>
            <a:ext cx="1018292" cy="369332"/>
          </a:xfrm>
          <a:prstGeom prst="rect">
            <a:avLst/>
          </a:prstGeom>
          <a:solidFill>
            <a:srgbClr val="00B050"/>
          </a:solidFill>
        </p:spPr>
        <p:txBody>
          <a:bodyPr wrap="none" rtlCol="0">
            <a:spAutoFit/>
          </a:bodyPr>
          <a:lstStyle/>
          <a:p>
            <a:r>
              <a:rPr lang="ro-RO" b="1" dirty="0" smtClean="0"/>
              <a:t>11,89 %</a:t>
            </a:r>
            <a:endParaRPr lang="en-US" b="1" dirty="0"/>
          </a:p>
        </p:txBody>
      </p:sp>
      <p:sp>
        <p:nvSpPr>
          <p:cNvPr id="16" name="CasetăText 30"/>
          <p:cNvSpPr txBox="1"/>
          <p:nvPr/>
        </p:nvSpPr>
        <p:spPr>
          <a:xfrm>
            <a:off x="2819400" y="6096000"/>
            <a:ext cx="1755609" cy="369332"/>
          </a:xfrm>
          <a:prstGeom prst="rect">
            <a:avLst/>
          </a:prstGeom>
          <a:noFill/>
        </p:spPr>
        <p:txBody>
          <a:bodyPr wrap="none" rtlCol="0">
            <a:spAutoFit/>
          </a:bodyPr>
          <a:lstStyle/>
          <a:p>
            <a:r>
              <a:rPr lang="ro-RO" b="1" dirty="0" smtClean="0">
                <a:latin typeface="Times New Roman" panose="02020603050405020304" pitchFamily="18" charset="0"/>
                <a:cs typeface="Times New Roman" panose="02020603050405020304" pitchFamily="18" charset="0"/>
              </a:rPr>
              <a:t>Linia Brumăriu</a:t>
            </a:r>
            <a:endParaRPr lang="en-US" b="1" dirty="0">
              <a:latin typeface="Times New Roman" panose="02020603050405020304" pitchFamily="18" charset="0"/>
              <a:cs typeface="Times New Roman" panose="02020603050405020304" pitchFamily="18" charset="0"/>
            </a:endParaRPr>
          </a:p>
        </p:txBody>
      </p:sp>
      <p:sp>
        <p:nvSpPr>
          <p:cNvPr id="17" name="CasetăText 15"/>
          <p:cNvSpPr txBox="1"/>
          <p:nvPr/>
        </p:nvSpPr>
        <p:spPr>
          <a:xfrm>
            <a:off x="4876800" y="6488668"/>
            <a:ext cx="1031051" cy="369332"/>
          </a:xfrm>
          <a:prstGeom prst="rect">
            <a:avLst/>
          </a:prstGeom>
          <a:solidFill>
            <a:srgbClr val="00B050"/>
          </a:solidFill>
        </p:spPr>
        <p:txBody>
          <a:bodyPr wrap="none" rtlCol="0">
            <a:spAutoFit/>
          </a:bodyPr>
          <a:lstStyle/>
          <a:p>
            <a:r>
              <a:rPr lang="ro-RO" b="1" dirty="0" smtClean="0"/>
              <a:t>17,31 %</a:t>
            </a:r>
            <a:endParaRPr lang="en-US" b="1" dirty="0"/>
          </a:p>
        </p:txBody>
      </p:sp>
      <p:sp>
        <p:nvSpPr>
          <p:cNvPr id="18" name="CasetăText 16"/>
          <p:cNvSpPr txBox="1"/>
          <p:nvPr/>
        </p:nvSpPr>
        <p:spPr>
          <a:xfrm>
            <a:off x="6400800" y="6488668"/>
            <a:ext cx="1031051" cy="369332"/>
          </a:xfrm>
          <a:prstGeom prst="rect">
            <a:avLst/>
          </a:prstGeom>
          <a:solidFill>
            <a:srgbClr val="00B050"/>
          </a:solidFill>
        </p:spPr>
        <p:txBody>
          <a:bodyPr wrap="none" rtlCol="0">
            <a:spAutoFit/>
          </a:bodyPr>
          <a:lstStyle/>
          <a:p>
            <a:r>
              <a:rPr lang="ro-RO" b="1" dirty="0" smtClean="0"/>
              <a:t>16,06 %</a:t>
            </a:r>
            <a:endParaRPr lang="en-US" b="1" dirty="0"/>
          </a:p>
        </p:txBody>
      </p:sp>
      <p:sp>
        <p:nvSpPr>
          <p:cNvPr id="20" name="CasetăText 32"/>
          <p:cNvSpPr txBox="1"/>
          <p:nvPr/>
        </p:nvSpPr>
        <p:spPr>
          <a:xfrm>
            <a:off x="4724400" y="6096000"/>
            <a:ext cx="1315425" cy="369332"/>
          </a:xfrm>
          <a:prstGeom prst="rect">
            <a:avLst/>
          </a:prstGeom>
          <a:noFill/>
        </p:spPr>
        <p:txBody>
          <a:bodyPr wrap="none" rtlCol="0">
            <a:spAutoFit/>
          </a:bodyPr>
          <a:lstStyle/>
          <a:p>
            <a:r>
              <a:rPr lang="ro-RO" b="1" dirty="0" smtClean="0">
                <a:latin typeface="Times New Roman" panose="02020603050405020304" pitchFamily="18" charset="0"/>
                <a:cs typeface="Times New Roman" panose="02020603050405020304" pitchFamily="18" charset="0"/>
              </a:rPr>
              <a:t>Linia Maro</a:t>
            </a:r>
            <a:endParaRPr lang="en-US" b="1" dirty="0">
              <a:latin typeface="Times New Roman" panose="02020603050405020304" pitchFamily="18" charset="0"/>
              <a:cs typeface="Times New Roman" panose="02020603050405020304" pitchFamily="18" charset="0"/>
            </a:endParaRPr>
          </a:p>
        </p:txBody>
      </p:sp>
      <p:sp>
        <p:nvSpPr>
          <p:cNvPr id="21" name="CasetăText 31"/>
          <p:cNvSpPr txBox="1"/>
          <p:nvPr/>
        </p:nvSpPr>
        <p:spPr>
          <a:xfrm>
            <a:off x="6400800" y="6096000"/>
            <a:ext cx="1127232" cy="369332"/>
          </a:xfrm>
          <a:prstGeom prst="rect">
            <a:avLst/>
          </a:prstGeom>
          <a:noFill/>
        </p:spPr>
        <p:txBody>
          <a:bodyPr wrap="none" rtlCol="0">
            <a:spAutoFit/>
          </a:bodyPr>
          <a:lstStyle/>
          <a:p>
            <a:r>
              <a:rPr lang="ro-RO" b="1" dirty="0" smtClean="0">
                <a:latin typeface="Times New Roman" panose="02020603050405020304" pitchFamily="18" charset="0"/>
                <a:cs typeface="Times New Roman" panose="02020603050405020304" pitchFamily="18" charset="0"/>
              </a:rPr>
              <a:t>Linia Sur</a:t>
            </a:r>
            <a:endParaRPr lang="en-US" b="1" dirty="0">
              <a:latin typeface="Times New Roman" panose="02020603050405020304" pitchFamily="18" charset="0"/>
              <a:cs typeface="Times New Roman" panose="02020603050405020304" pitchFamily="18" charset="0"/>
            </a:endParaRPr>
          </a:p>
        </p:txBody>
      </p:sp>
      <p:sp>
        <p:nvSpPr>
          <p:cNvPr id="22" name="CasetăText 17"/>
          <p:cNvSpPr txBox="1"/>
          <p:nvPr/>
        </p:nvSpPr>
        <p:spPr>
          <a:xfrm>
            <a:off x="3657600" y="4419600"/>
            <a:ext cx="774571" cy="369332"/>
          </a:xfrm>
          <a:prstGeom prst="rect">
            <a:avLst/>
          </a:prstGeom>
          <a:solidFill>
            <a:srgbClr val="00B0F0"/>
          </a:solidFill>
        </p:spPr>
        <p:txBody>
          <a:bodyPr wrap="none" rtlCol="0">
            <a:spAutoFit/>
          </a:bodyPr>
          <a:lstStyle/>
          <a:p>
            <a:r>
              <a:rPr lang="ro-RO" b="1" dirty="0" smtClean="0"/>
              <a:t>9,7 %</a:t>
            </a:r>
            <a:endParaRPr lang="en-US" b="1" dirty="0"/>
          </a:p>
        </p:txBody>
      </p:sp>
      <p:sp>
        <p:nvSpPr>
          <p:cNvPr id="23" name="CasetăText 18"/>
          <p:cNvSpPr txBox="1"/>
          <p:nvPr/>
        </p:nvSpPr>
        <p:spPr>
          <a:xfrm>
            <a:off x="4724400" y="4419600"/>
            <a:ext cx="1031051" cy="369332"/>
          </a:xfrm>
          <a:prstGeom prst="rect">
            <a:avLst/>
          </a:prstGeom>
          <a:solidFill>
            <a:srgbClr val="00B0F0"/>
          </a:solidFill>
        </p:spPr>
        <p:txBody>
          <a:bodyPr wrap="none" rtlCol="0">
            <a:spAutoFit/>
          </a:bodyPr>
          <a:lstStyle/>
          <a:p>
            <a:r>
              <a:rPr lang="ro-RO" b="1" dirty="0" smtClean="0"/>
              <a:t>16,16 %</a:t>
            </a:r>
            <a:endParaRPr lang="en-US" b="1" dirty="0"/>
          </a:p>
        </p:txBody>
      </p:sp>
      <p:sp>
        <p:nvSpPr>
          <p:cNvPr id="24" name="CasetăText 33"/>
          <p:cNvSpPr txBox="1"/>
          <p:nvPr/>
        </p:nvSpPr>
        <p:spPr>
          <a:xfrm>
            <a:off x="3505200" y="4876800"/>
            <a:ext cx="1114472" cy="369332"/>
          </a:xfrm>
          <a:prstGeom prst="rect">
            <a:avLst/>
          </a:prstGeom>
          <a:noFill/>
        </p:spPr>
        <p:txBody>
          <a:bodyPr wrap="none" rtlCol="0">
            <a:spAutoFit/>
          </a:bodyPr>
          <a:lstStyle/>
          <a:p>
            <a:r>
              <a:rPr lang="ro-RO" b="1" dirty="0" smtClean="0">
                <a:latin typeface="Times New Roman" panose="02020603050405020304" pitchFamily="18" charset="0"/>
                <a:cs typeface="Times New Roman" panose="02020603050405020304" pitchFamily="18" charset="0"/>
              </a:rPr>
              <a:t>Linia Alb</a:t>
            </a:r>
            <a:endParaRPr lang="en-US" b="1" dirty="0">
              <a:latin typeface="Times New Roman" panose="02020603050405020304" pitchFamily="18" charset="0"/>
              <a:cs typeface="Times New Roman" panose="02020603050405020304" pitchFamily="18" charset="0"/>
            </a:endParaRPr>
          </a:p>
        </p:txBody>
      </p:sp>
      <p:sp>
        <p:nvSpPr>
          <p:cNvPr id="25" name="CasetăText 34"/>
          <p:cNvSpPr txBox="1"/>
          <p:nvPr/>
        </p:nvSpPr>
        <p:spPr>
          <a:xfrm>
            <a:off x="4648200" y="4876800"/>
            <a:ext cx="1152880" cy="369332"/>
          </a:xfrm>
          <a:prstGeom prst="rect">
            <a:avLst/>
          </a:prstGeom>
          <a:noFill/>
        </p:spPr>
        <p:txBody>
          <a:bodyPr wrap="none" rtlCol="0">
            <a:spAutoFit/>
          </a:bodyPr>
          <a:lstStyle/>
          <a:p>
            <a:r>
              <a:rPr lang="ro-RO" b="1" dirty="0" smtClean="0">
                <a:latin typeface="Times New Roman" panose="02020603050405020304" pitchFamily="18" charset="0"/>
                <a:cs typeface="Times New Roman" panose="02020603050405020304" pitchFamily="18" charset="0"/>
              </a:rPr>
              <a:t>Linia Roz</a:t>
            </a:r>
            <a:endParaRPr lang="en-US" b="1" dirty="0">
              <a:latin typeface="Times New Roman" panose="02020603050405020304" pitchFamily="18" charset="0"/>
              <a:cs typeface="Times New Roman" panose="02020603050405020304" pitchFamily="18" charset="0"/>
            </a:endParaRPr>
          </a:p>
        </p:txBody>
      </p:sp>
      <p:sp>
        <p:nvSpPr>
          <p:cNvPr id="26" name="Rectangle 25"/>
          <p:cNvSpPr/>
          <p:nvPr/>
        </p:nvSpPr>
        <p:spPr>
          <a:xfrm>
            <a:off x="2362200" y="5410200"/>
            <a:ext cx="4572000" cy="646331"/>
          </a:xfrm>
          <a:prstGeom prst="rect">
            <a:avLst/>
          </a:prstGeom>
        </p:spPr>
        <p:txBody>
          <a:bodyPr>
            <a:spAutoFit/>
          </a:bodyPr>
          <a:lstStyle/>
          <a:p>
            <a:pPr algn="ctr"/>
            <a:r>
              <a:rPr lang="ro-RO" b="1" i="1" dirty="0" smtClean="0">
                <a:latin typeface="Constantia" panose="02030602050306030303" pitchFamily="18" charset="0"/>
              </a:rPr>
              <a:t>Structura efectivului Karakul de Botoșani în cadrul stațiunii</a:t>
            </a:r>
            <a:endParaRPr lang="ro-RO" b="1" i="1" dirty="0">
              <a:latin typeface="Constantia" panose="020306020503060303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1000"/>
                                        <p:tgtEl>
                                          <p:spTgt spid="23"/>
                                        </p:tgtEl>
                                      </p:cBhvr>
                                    </p:animEffect>
                                    <p:anim calcmode="lin" valueType="num">
                                      <p:cBhvr>
                                        <p:cTn id="39" dur="1000" fill="hold"/>
                                        <p:tgtEl>
                                          <p:spTgt spid="23"/>
                                        </p:tgtEl>
                                        <p:attrNameLst>
                                          <p:attrName>ppt_x</p:attrName>
                                        </p:attrNameLst>
                                      </p:cBhvr>
                                      <p:tavLst>
                                        <p:tav tm="0">
                                          <p:val>
                                            <p:strVal val="#ppt_x"/>
                                          </p:val>
                                        </p:tav>
                                        <p:tav tm="100000">
                                          <p:val>
                                            <p:strVal val="#ppt_x"/>
                                          </p:val>
                                        </p:tav>
                                      </p:tavLst>
                                    </p:anim>
                                    <p:anim calcmode="lin" valueType="num">
                                      <p:cBhvr>
                                        <p:cTn id="4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7"/>
          <p:cNvSpPr txBox="1">
            <a:spLocks noChangeArrowheads="1"/>
          </p:cNvSpPr>
          <p:nvPr/>
        </p:nvSpPr>
        <p:spPr bwMode="auto">
          <a:xfrm>
            <a:off x="228600" y="609600"/>
            <a:ext cx="8686800" cy="369888"/>
          </a:xfrm>
          <a:prstGeom prst="rect">
            <a:avLst/>
          </a:prstGeom>
          <a:noFill/>
          <a:ln w="9525">
            <a:noFill/>
            <a:miter lim="800000"/>
            <a:headEnd/>
            <a:tailEnd/>
          </a:ln>
        </p:spPr>
        <p:txBody>
          <a:bodyPr>
            <a:spAutoFit/>
          </a:bodyPr>
          <a:lstStyle/>
          <a:p>
            <a:pPr algn="ctr"/>
            <a:r>
              <a:rPr lang="en-US" b="1"/>
              <a:t>Centralizarea rezultatelor privind aprecierea producției de pielicele (bonitarea)</a:t>
            </a:r>
            <a:endParaRPr lang="en-US"/>
          </a:p>
        </p:txBody>
      </p:sp>
      <p:sp>
        <p:nvSpPr>
          <p:cNvPr id="6147" name="Rectangle 10"/>
          <p:cNvSpPr>
            <a:spLocks noChangeArrowheads="1"/>
          </p:cNvSpPr>
          <p:nvPr/>
        </p:nvSpPr>
        <p:spPr bwMode="auto">
          <a:xfrm>
            <a:off x="228600" y="979488"/>
            <a:ext cx="3581400" cy="1600200"/>
          </a:xfrm>
          <a:prstGeom prst="rect">
            <a:avLst/>
          </a:prstGeom>
          <a:noFill/>
          <a:ln w="9525">
            <a:noFill/>
            <a:miter lim="800000"/>
            <a:headEnd/>
            <a:tailEnd/>
          </a:ln>
        </p:spPr>
        <p:txBody>
          <a:bodyPr>
            <a:spAutoFit/>
          </a:bodyPr>
          <a:lstStyle/>
          <a:p>
            <a:pPr algn="just" eaLnBrk="1" hangingPunct="1"/>
            <a:r>
              <a:rPr lang="ro-RO" sz="1400" dirty="0"/>
              <a:t>	Stabilirea destinației mieilor Karakul de Botoșani din cele două linii de culoare (Alb, Roz) a luat în calcul și punctajul obținut în fișa de bonitare, prin calcularea valorilor medii obținute la mieii pentru prăsilă, carne și sacrificare pentru pielicele (Tabelul </a:t>
            </a:r>
            <a:r>
              <a:rPr lang="ro-RO" sz="1400" dirty="0" smtClean="0"/>
              <a:t>1).</a:t>
            </a:r>
            <a:endParaRPr lang="en-US" sz="1400" dirty="0"/>
          </a:p>
        </p:txBody>
      </p:sp>
      <p:graphicFrame>
        <p:nvGraphicFramePr>
          <p:cNvPr id="5" name="Table 4"/>
          <p:cNvGraphicFramePr>
            <a:graphicFrameLocks noGrp="1"/>
          </p:cNvGraphicFramePr>
          <p:nvPr/>
        </p:nvGraphicFramePr>
        <p:xfrm>
          <a:off x="1622425" y="3332163"/>
          <a:ext cx="5899150" cy="193675"/>
        </p:xfrm>
        <a:graphic>
          <a:graphicData uri="http://schemas.openxmlformats.org/drawingml/2006/table">
            <a:tbl>
              <a:tblPr/>
              <a:tblGrid>
                <a:gridCol w="2949575"/>
                <a:gridCol w="2949575"/>
              </a:tblGrid>
              <a:tr h="193675">
                <a:tc>
                  <a:txBody>
                    <a:bodyPr/>
                    <a:lstStyle/>
                    <a:p>
                      <a:pPr marL="0" marR="0" algn="ctr">
                        <a:lnSpc>
                          <a:spcPct val="115000"/>
                        </a:lnSpc>
                        <a:spcBef>
                          <a:spcPts val="0"/>
                        </a:spcBef>
                        <a:spcAft>
                          <a:spcPts val="0"/>
                        </a:spcAft>
                      </a:pPr>
                      <a:endParaRPr lang="ro-RO" sz="1100">
                        <a:latin typeface="Trebuchet MS"/>
                        <a:ea typeface="Times New Roman"/>
                        <a:cs typeface="Arial"/>
                      </a:endParaRPr>
                    </a:p>
                  </a:txBody>
                  <a:tcPr marL="68595" marR="68595" marT="0" marB="0">
                    <a:lnL>
                      <a:noFill/>
                    </a:lnL>
                    <a:lnR>
                      <a:noFill/>
                    </a:lnR>
                    <a:lnT>
                      <a:noFill/>
                    </a:lnT>
                    <a:lnB>
                      <a:noFill/>
                    </a:lnB>
                  </a:tcPr>
                </a:tc>
                <a:tc>
                  <a:txBody>
                    <a:bodyPr/>
                    <a:lstStyle/>
                    <a:p>
                      <a:pPr marL="0" marR="0" algn="ctr">
                        <a:lnSpc>
                          <a:spcPct val="115000"/>
                        </a:lnSpc>
                        <a:spcBef>
                          <a:spcPts val="0"/>
                        </a:spcBef>
                        <a:spcAft>
                          <a:spcPts val="0"/>
                        </a:spcAft>
                      </a:pPr>
                      <a:endParaRPr lang="ro-RO" sz="1100" dirty="0">
                        <a:latin typeface="Trebuchet MS"/>
                        <a:ea typeface="Times New Roman"/>
                        <a:cs typeface="Arial"/>
                      </a:endParaRPr>
                    </a:p>
                  </a:txBody>
                  <a:tcPr marL="68595" marR="68595" marT="0" marB="0">
                    <a:lnL>
                      <a:noFill/>
                    </a:lnL>
                    <a:lnR>
                      <a:noFill/>
                    </a:lnR>
                    <a:lnT>
                      <a:noFill/>
                    </a:lnT>
                    <a:lnB>
                      <a:noFill/>
                    </a:lnB>
                  </a:tcPr>
                </a:tc>
              </a:tr>
            </a:tbl>
          </a:graphicData>
        </a:graphic>
      </p:graphicFrame>
      <p:sp>
        <p:nvSpPr>
          <p:cNvPr id="6151" name="Rectangle 7"/>
          <p:cNvSpPr>
            <a:spLocks noChangeArrowheads="1"/>
          </p:cNvSpPr>
          <p:nvPr/>
        </p:nvSpPr>
        <p:spPr bwMode="auto">
          <a:xfrm>
            <a:off x="4114800" y="2806700"/>
            <a:ext cx="4876800" cy="261938"/>
          </a:xfrm>
          <a:prstGeom prst="rect">
            <a:avLst/>
          </a:prstGeom>
          <a:noFill/>
          <a:ln w="9525">
            <a:noFill/>
            <a:miter lim="800000"/>
            <a:headEnd/>
            <a:tailEnd/>
          </a:ln>
        </p:spPr>
        <p:txBody>
          <a:bodyPr anchor="ctr">
            <a:spAutoFit/>
          </a:bodyPr>
          <a:lstStyle/>
          <a:p>
            <a:pPr algn="ctr"/>
            <a:r>
              <a:rPr lang="ro-RO" sz="1100" b="1" dirty="0"/>
              <a:t>Figura 1. </a:t>
            </a:r>
            <a:r>
              <a:rPr lang="ro-RO" sz="1100" dirty="0" smtClean="0"/>
              <a:t>Linia Alb </a:t>
            </a:r>
            <a:r>
              <a:rPr lang="ro-RO" sz="1100" dirty="0" smtClean="0"/>
              <a:t>din cadrul rasei Karakul de Botoșani </a:t>
            </a:r>
            <a:r>
              <a:rPr lang="ro-RO" sz="1100" dirty="0" smtClean="0"/>
              <a:t>- pielicică</a:t>
            </a:r>
            <a:endParaRPr lang="ro-RO" dirty="0"/>
          </a:p>
        </p:txBody>
      </p:sp>
      <p:sp>
        <p:nvSpPr>
          <p:cNvPr id="6152" name="Rectangle 10"/>
          <p:cNvSpPr>
            <a:spLocks noChangeArrowheads="1"/>
          </p:cNvSpPr>
          <p:nvPr/>
        </p:nvSpPr>
        <p:spPr bwMode="auto">
          <a:xfrm>
            <a:off x="266700" y="4967288"/>
            <a:ext cx="8610600" cy="1815882"/>
          </a:xfrm>
          <a:prstGeom prst="rect">
            <a:avLst/>
          </a:prstGeom>
          <a:noFill/>
          <a:ln w="9525">
            <a:noFill/>
            <a:miter lim="800000"/>
            <a:headEnd/>
            <a:tailEnd/>
          </a:ln>
        </p:spPr>
        <p:txBody>
          <a:bodyPr>
            <a:spAutoFit/>
          </a:bodyPr>
          <a:lstStyle/>
          <a:p>
            <a:pPr algn="just"/>
            <a:r>
              <a:rPr lang="ro-RO" sz="1400" dirty="0"/>
              <a:t>	Gradul de dispersie al valorilor punctajelor față de medie este mai mare la linia Alb față de cel de la linia Roz, dar având în vedere că distanțele între clasele zootehnice sunt destul de însemnate, atunci acest grad de dispersie este justificat.</a:t>
            </a:r>
            <a:endParaRPr lang="en-US" sz="1400" dirty="0"/>
          </a:p>
          <a:p>
            <a:pPr algn="just"/>
            <a:r>
              <a:rPr lang="ro-RO" sz="1400" dirty="0"/>
              <a:t>În urma centralizării datelor privind punctajul mediu obținut pe sexe și în funcție de destinație, putem observa că miei pentru prăsilă au o valoare medie a punctajului mai mare față de punctajele medii obținute de mieii pentru sacrificare pielicele și față de mieii pentru carne. Prin această ierarhizare și selecție ne asiguram că mieii păstrați pentru reproducție au o calitate genetică bună, lucru care va duce de la un an la altul la îmbunătățirea calității pielicelelor obținute.</a:t>
            </a:r>
            <a:endParaRPr lang="en-US" sz="1400" dirty="0"/>
          </a:p>
        </p:txBody>
      </p:sp>
      <p:sp>
        <p:nvSpPr>
          <p:cNvPr id="6157" name="Rectangle 7"/>
          <p:cNvSpPr>
            <a:spLocks noChangeArrowheads="1"/>
          </p:cNvSpPr>
          <p:nvPr/>
        </p:nvSpPr>
        <p:spPr bwMode="auto">
          <a:xfrm>
            <a:off x="141288" y="4408151"/>
            <a:ext cx="3657600" cy="430887"/>
          </a:xfrm>
          <a:prstGeom prst="rect">
            <a:avLst/>
          </a:prstGeom>
          <a:noFill/>
          <a:ln w="9525">
            <a:noFill/>
            <a:miter lim="800000"/>
            <a:headEnd/>
            <a:tailEnd/>
          </a:ln>
        </p:spPr>
        <p:txBody>
          <a:bodyPr anchor="ctr">
            <a:spAutoFit/>
          </a:bodyPr>
          <a:lstStyle/>
          <a:p>
            <a:pPr algn="ctr"/>
            <a:r>
              <a:rPr lang="en-US" sz="1100" b="1" dirty="0" err="1"/>
              <a:t>Figura</a:t>
            </a:r>
            <a:r>
              <a:rPr lang="en-US" sz="1100" b="1" dirty="0"/>
              <a:t> 2.</a:t>
            </a:r>
            <a:r>
              <a:rPr lang="en-US" sz="1100" dirty="0"/>
              <a:t> </a:t>
            </a:r>
            <a:r>
              <a:rPr lang="ro-RO" sz="1100" dirty="0" smtClean="0"/>
              <a:t>Linia Roz din cadrul rasei Karakul de Botoșani - pielicică</a:t>
            </a:r>
            <a:endParaRPr lang="ro-RO" dirty="0"/>
          </a:p>
        </p:txBody>
      </p:sp>
      <p:graphicFrame>
        <p:nvGraphicFramePr>
          <p:cNvPr id="4" name="Tabel 3"/>
          <p:cNvGraphicFramePr>
            <a:graphicFrameLocks noGrp="1"/>
          </p:cNvGraphicFramePr>
          <p:nvPr/>
        </p:nvGraphicFramePr>
        <p:xfrm>
          <a:off x="3913188" y="3527425"/>
          <a:ext cx="4899662" cy="1478788"/>
        </p:xfrm>
        <a:graphic>
          <a:graphicData uri="http://schemas.openxmlformats.org/drawingml/2006/table">
            <a:tbl>
              <a:tblPr firstRow="1" firstCol="1" bandRow="1">
                <a:tableStyleId>{21E4AEA4-8DFA-4A89-87EB-49C32662AFE0}</a:tableStyleId>
              </a:tblPr>
              <a:tblGrid>
                <a:gridCol w="1062992"/>
                <a:gridCol w="609600"/>
                <a:gridCol w="652337"/>
                <a:gridCol w="713724"/>
                <a:gridCol w="615139"/>
                <a:gridCol w="532146"/>
                <a:gridCol w="713724"/>
              </a:tblGrid>
              <a:tr h="182880">
                <a:tc rowSpan="3">
                  <a:txBody>
                    <a:bodyPr/>
                    <a:lstStyle/>
                    <a:p>
                      <a:pPr marL="0" marR="0" algn="ctr">
                        <a:spcBef>
                          <a:spcPts val="0"/>
                        </a:spcBef>
                        <a:spcAft>
                          <a:spcPts val="0"/>
                        </a:spcAft>
                      </a:pPr>
                      <a:r>
                        <a:rPr lang="ro-RO" sz="1100" dirty="0">
                          <a:effectLst/>
                        </a:rPr>
                        <a:t>Punctaj mediu bonitare</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4">
                  <a:txBody>
                    <a:bodyPr/>
                    <a:lstStyle/>
                    <a:p>
                      <a:pPr marL="0" marR="0" algn="ctr">
                        <a:spcBef>
                          <a:spcPts val="0"/>
                        </a:spcBef>
                        <a:spcAft>
                          <a:spcPts val="0"/>
                        </a:spcAft>
                      </a:pPr>
                      <a:r>
                        <a:rPr lang="ro-RO" sz="1100">
                          <a:effectLst/>
                        </a:rPr>
                        <a:t>Karakul de Botoșani (pct. mediu)</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ctr">
                        <a:spcBef>
                          <a:spcPts val="0"/>
                        </a:spcBef>
                        <a:spcAft>
                          <a:spcPts val="0"/>
                        </a:spcAft>
                      </a:pPr>
                      <a:r>
                        <a:rPr lang="ro-RO" sz="1100">
                          <a:effectLst/>
                        </a:rPr>
                        <a:t>Abaterea standard</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tr>
              <a:tr h="182880">
                <a:tc vMerge="1">
                  <a:txBody>
                    <a:bodyPr/>
                    <a:lstStyle/>
                    <a:p>
                      <a:endParaRPr lang="en-US"/>
                    </a:p>
                  </a:txBody>
                  <a:tcPr/>
                </a:tc>
                <a:tc gridSpan="2">
                  <a:txBody>
                    <a:bodyPr/>
                    <a:lstStyle/>
                    <a:p>
                      <a:pPr marL="0" marR="0" algn="ctr">
                        <a:spcBef>
                          <a:spcPts val="0"/>
                        </a:spcBef>
                        <a:spcAft>
                          <a:spcPts val="0"/>
                        </a:spcAft>
                      </a:pPr>
                      <a:r>
                        <a:rPr lang="ro-RO" sz="1100">
                          <a:effectLst/>
                        </a:rPr>
                        <a:t>Alb</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spcBef>
                          <a:spcPts val="0"/>
                        </a:spcBef>
                        <a:spcAft>
                          <a:spcPts val="0"/>
                        </a:spcAft>
                      </a:pPr>
                      <a:r>
                        <a:rPr lang="ro-RO" sz="1100">
                          <a:effectLst/>
                        </a:rPr>
                        <a:t>Roz</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tc rowSpan="2">
                  <a:txBody>
                    <a:bodyPr/>
                    <a:lstStyle/>
                    <a:p>
                      <a:pPr marL="0" marR="0" algn="ctr">
                        <a:spcBef>
                          <a:spcPts val="0"/>
                        </a:spcBef>
                        <a:spcAft>
                          <a:spcPts val="0"/>
                        </a:spcAft>
                      </a:pPr>
                      <a:r>
                        <a:rPr lang="ro-RO" sz="1100">
                          <a:effectLst/>
                        </a:rPr>
                        <a:t>Alb</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rowSpan="2">
                  <a:txBody>
                    <a:bodyPr/>
                    <a:lstStyle/>
                    <a:p>
                      <a:pPr marL="0" marR="0" algn="ctr">
                        <a:spcBef>
                          <a:spcPts val="0"/>
                        </a:spcBef>
                        <a:spcAft>
                          <a:spcPts val="0"/>
                        </a:spcAft>
                      </a:pPr>
                      <a:r>
                        <a:rPr lang="ro-RO" sz="1100">
                          <a:effectLst/>
                        </a:rPr>
                        <a:t>Roz</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182880">
                <a:tc vMerge="1">
                  <a:txBody>
                    <a:bodyPr/>
                    <a:lstStyle/>
                    <a:p>
                      <a:endParaRPr lang="en-US"/>
                    </a:p>
                  </a:txBody>
                  <a:tcPr/>
                </a:tc>
                <a:tc>
                  <a:txBody>
                    <a:bodyPr/>
                    <a:lstStyle/>
                    <a:p>
                      <a:pPr marL="0" marR="0" algn="ctr">
                        <a:spcBef>
                          <a:spcPts val="0"/>
                        </a:spcBef>
                        <a:spcAft>
                          <a:spcPts val="0"/>
                        </a:spcAft>
                      </a:pPr>
                      <a:r>
                        <a:rPr lang="ro-RO" sz="1100">
                          <a:effectLst/>
                        </a:rPr>
                        <a:t>F</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ro-RO" sz="1100">
                          <a:effectLst/>
                        </a:rPr>
                        <a:t>M</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ro-RO" sz="1100">
                          <a:effectLst/>
                        </a:rPr>
                        <a:t>F</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ro-RO" sz="1100">
                          <a:effectLst/>
                        </a:rPr>
                        <a:t>M</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vMerge="1">
                  <a:txBody>
                    <a:bodyPr/>
                    <a:lstStyle/>
                    <a:p>
                      <a:endParaRPr lang="en-US"/>
                    </a:p>
                  </a:txBody>
                  <a:tcPr/>
                </a:tc>
                <a:tc vMerge="1">
                  <a:txBody>
                    <a:bodyPr/>
                    <a:lstStyle/>
                    <a:p>
                      <a:endParaRPr lang="en-US"/>
                    </a:p>
                  </a:txBody>
                  <a:tcPr/>
                </a:tc>
              </a:tr>
              <a:tr h="182880">
                <a:tc>
                  <a:txBody>
                    <a:bodyPr/>
                    <a:lstStyle/>
                    <a:p>
                      <a:pPr marL="0" marR="0">
                        <a:spcBef>
                          <a:spcPts val="0"/>
                        </a:spcBef>
                        <a:spcAft>
                          <a:spcPts val="0"/>
                        </a:spcAft>
                      </a:pPr>
                      <a:r>
                        <a:rPr lang="ro-RO" sz="1100" u="sng">
                          <a:effectLst/>
                        </a:rPr>
                        <a:t>Prăsilă</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0"/>
                        </a:spcBef>
                        <a:spcAft>
                          <a:spcPts val="0"/>
                        </a:spcAft>
                      </a:pPr>
                      <a:r>
                        <a:rPr lang="ro-RO" sz="1100" b="1" u="sng" dirty="0">
                          <a:solidFill>
                            <a:srgbClr val="000000"/>
                          </a:solidFill>
                          <a:latin typeface="Trebuchet MS"/>
                          <a:ea typeface="Times New Roman"/>
                          <a:cs typeface="Calibri"/>
                        </a:rPr>
                        <a:t>515,63</a:t>
                      </a:r>
                      <a:endParaRPr lang="en-US" sz="1100" dirty="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b="1" u="sng" dirty="0">
                          <a:solidFill>
                            <a:srgbClr val="000000"/>
                          </a:solidFill>
                          <a:latin typeface="Trebuchet MS"/>
                          <a:ea typeface="Times New Roman"/>
                          <a:cs typeface="Calibri"/>
                        </a:rPr>
                        <a:t>528,00</a:t>
                      </a:r>
                      <a:endParaRPr lang="en-US" sz="1100" dirty="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b="1" u="sng">
                          <a:solidFill>
                            <a:srgbClr val="000000"/>
                          </a:solidFill>
                          <a:latin typeface="Trebuchet MS"/>
                          <a:ea typeface="Times New Roman"/>
                          <a:cs typeface="Calibri"/>
                        </a:rPr>
                        <a:t>514,00</a:t>
                      </a:r>
                      <a:endParaRPr lang="en-US" sz="110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b="1" u="sng">
                          <a:solidFill>
                            <a:srgbClr val="000000"/>
                          </a:solidFill>
                          <a:latin typeface="Trebuchet MS"/>
                          <a:ea typeface="Times New Roman"/>
                          <a:cs typeface="Calibri"/>
                        </a:rPr>
                        <a:t>505,19</a:t>
                      </a:r>
                      <a:endParaRPr lang="en-US" sz="110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a:solidFill>
                            <a:srgbClr val="000000"/>
                          </a:solidFill>
                          <a:latin typeface="Trebuchet MS"/>
                          <a:ea typeface="Times New Roman"/>
                          <a:cs typeface="Calibri"/>
                        </a:rPr>
                        <a:t>30,58</a:t>
                      </a:r>
                      <a:endParaRPr lang="en-US" sz="110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a:solidFill>
                            <a:srgbClr val="000000"/>
                          </a:solidFill>
                          <a:latin typeface="Trebuchet MS"/>
                          <a:ea typeface="Times New Roman"/>
                          <a:cs typeface="Calibri"/>
                        </a:rPr>
                        <a:t>37,36</a:t>
                      </a:r>
                      <a:endParaRPr lang="en-US" sz="1100">
                        <a:latin typeface="Times New Roman"/>
                        <a:ea typeface="Times New Roman"/>
                        <a:cs typeface="Times New Roman"/>
                      </a:endParaRPr>
                    </a:p>
                  </a:txBody>
                  <a:tcPr marL="68580" marR="68580" marT="0" marB="0" anchor="ctr"/>
                </a:tc>
              </a:tr>
              <a:tr h="182880">
                <a:tc>
                  <a:txBody>
                    <a:bodyPr/>
                    <a:lstStyle/>
                    <a:p>
                      <a:pPr marL="0" marR="0">
                        <a:spcBef>
                          <a:spcPts val="0"/>
                        </a:spcBef>
                        <a:spcAft>
                          <a:spcPts val="0"/>
                        </a:spcAft>
                      </a:pPr>
                      <a:r>
                        <a:rPr lang="ro-RO" sz="1100">
                          <a:effectLst/>
                        </a:rPr>
                        <a:t>Carne</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0"/>
                        </a:spcBef>
                        <a:spcAft>
                          <a:spcPts val="0"/>
                        </a:spcAft>
                      </a:pPr>
                      <a:r>
                        <a:rPr lang="ro-RO" sz="1100">
                          <a:solidFill>
                            <a:srgbClr val="000000"/>
                          </a:solidFill>
                          <a:latin typeface="Trebuchet MS"/>
                          <a:ea typeface="Times New Roman"/>
                          <a:cs typeface="Calibri"/>
                        </a:rPr>
                        <a:t>443,33</a:t>
                      </a:r>
                      <a:endParaRPr lang="en-US" sz="110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dirty="0">
                          <a:solidFill>
                            <a:srgbClr val="000000"/>
                          </a:solidFill>
                          <a:latin typeface="Trebuchet MS"/>
                          <a:ea typeface="Times New Roman"/>
                          <a:cs typeface="Calibri"/>
                        </a:rPr>
                        <a:t>436,00</a:t>
                      </a:r>
                      <a:endParaRPr lang="en-US" sz="1100" dirty="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dirty="0">
                          <a:solidFill>
                            <a:srgbClr val="000000"/>
                          </a:solidFill>
                          <a:latin typeface="Trebuchet MS"/>
                          <a:ea typeface="Times New Roman"/>
                          <a:cs typeface="Calibri"/>
                        </a:rPr>
                        <a:t>491,00</a:t>
                      </a:r>
                      <a:endParaRPr lang="en-US" sz="1100" dirty="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a:solidFill>
                            <a:srgbClr val="000000"/>
                          </a:solidFill>
                          <a:latin typeface="Trebuchet MS"/>
                          <a:ea typeface="Times New Roman"/>
                          <a:cs typeface="Calibri"/>
                        </a:rPr>
                        <a:t>455,00</a:t>
                      </a:r>
                      <a:endParaRPr lang="en-US" sz="110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a:solidFill>
                            <a:srgbClr val="000000"/>
                          </a:solidFill>
                          <a:latin typeface="Trebuchet MS"/>
                          <a:ea typeface="Times New Roman"/>
                          <a:cs typeface="Calibri"/>
                        </a:rPr>
                        <a:t>29,66</a:t>
                      </a:r>
                      <a:endParaRPr lang="en-US" sz="110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a:solidFill>
                            <a:srgbClr val="000000"/>
                          </a:solidFill>
                          <a:latin typeface="Trebuchet MS"/>
                          <a:ea typeface="Times New Roman"/>
                          <a:cs typeface="Calibri"/>
                        </a:rPr>
                        <a:t>29,66</a:t>
                      </a:r>
                      <a:endParaRPr lang="en-US" sz="1100">
                        <a:latin typeface="Times New Roman"/>
                        <a:ea typeface="Times New Roman"/>
                        <a:cs typeface="Times New Roman"/>
                      </a:endParaRPr>
                    </a:p>
                  </a:txBody>
                  <a:tcPr marL="68580" marR="68580" marT="0" marB="0" anchor="ctr"/>
                </a:tc>
              </a:tr>
              <a:tr h="182880">
                <a:tc>
                  <a:txBody>
                    <a:bodyPr/>
                    <a:lstStyle/>
                    <a:p>
                      <a:pPr marL="0" marR="0">
                        <a:spcBef>
                          <a:spcPts val="0"/>
                        </a:spcBef>
                        <a:spcAft>
                          <a:spcPts val="0"/>
                        </a:spcAft>
                      </a:pPr>
                      <a:r>
                        <a:rPr lang="ro-RO" sz="1100">
                          <a:effectLst/>
                        </a:rPr>
                        <a:t>Sacrificare pielicele</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0"/>
                        </a:spcBef>
                        <a:spcAft>
                          <a:spcPts val="0"/>
                        </a:spcAft>
                      </a:pPr>
                      <a:r>
                        <a:rPr lang="ro-RO" sz="1100">
                          <a:solidFill>
                            <a:srgbClr val="000000"/>
                          </a:solidFill>
                          <a:latin typeface="Trebuchet MS"/>
                          <a:ea typeface="Times New Roman"/>
                          <a:cs typeface="Calibri"/>
                        </a:rPr>
                        <a:t>516,00</a:t>
                      </a:r>
                      <a:endParaRPr lang="en-US" sz="110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a:solidFill>
                            <a:srgbClr val="000000"/>
                          </a:solidFill>
                          <a:latin typeface="Trebuchet MS"/>
                          <a:ea typeface="Times New Roman"/>
                          <a:cs typeface="Calibri"/>
                        </a:rPr>
                        <a:t>458,57</a:t>
                      </a:r>
                      <a:endParaRPr lang="en-US" sz="110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dirty="0">
                          <a:solidFill>
                            <a:srgbClr val="000000"/>
                          </a:solidFill>
                          <a:latin typeface="Trebuchet MS"/>
                          <a:ea typeface="Times New Roman"/>
                          <a:cs typeface="Calibri"/>
                        </a:rPr>
                        <a:t>520,00</a:t>
                      </a:r>
                      <a:endParaRPr lang="en-US" sz="1100" dirty="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dirty="0">
                          <a:solidFill>
                            <a:srgbClr val="000000"/>
                          </a:solidFill>
                          <a:latin typeface="Trebuchet MS"/>
                          <a:ea typeface="Times New Roman"/>
                          <a:cs typeface="Calibri"/>
                        </a:rPr>
                        <a:t>470,00</a:t>
                      </a:r>
                      <a:endParaRPr lang="en-US" sz="1100" dirty="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dirty="0">
                          <a:solidFill>
                            <a:srgbClr val="000000"/>
                          </a:solidFill>
                          <a:latin typeface="Trebuchet MS"/>
                          <a:ea typeface="Times New Roman"/>
                          <a:cs typeface="Calibri"/>
                        </a:rPr>
                        <a:t>40,55</a:t>
                      </a:r>
                      <a:endParaRPr lang="en-US" sz="1100" dirty="0">
                        <a:latin typeface="Times New Roman"/>
                        <a:ea typeface="Times New Roman"/>
                        <a:cs typeface="Times New Roman"/>
                      </a:endParaRPr>
                    </a:p>
                  </a:txBody>
                  <a:tcPr marL="68580" marR="68580" marT="0" marB="0" anchor="ctr"/>
                </a:tc>
                <a:tc>
                  <a:txBody>
                    <a:bodyPr/>
                    <a:lstStyle/>
                    <a:p>
                      <a:pPr marL="0" marR="0" algn="ctr">
                        <a:lnSpc>
                          <a:spcPct val="150000"/>
                        </a:lnSpc>
                        <a:spcBef>
                          <a:spcPts val="0"/>
                        </a:spcBef>
                        <a:spcAft>
                          <a:spcPts val="0"/>
                        </a:spcAft>
                      </a:pPr>
                      <a:r>
                        <a:rPr lang="ro-RO" sz="1100" dirty="0">
                          <a:solidFill>
                            <a:srgbClr val="000000"/>
                          </a:solidFill>
                          <a:latin typeface="Trebuchet MS"/>
                          <a:ea typeface="Times New Roman"/>
                          <a:cs typeface="Calibri"/>
                        </a:rPr>
                        <a:t>29,29</a:t>
                      </a:r>
                      <a:endParaRPr lang="en-US" sz="1100" dirty="0">
                        <a:latin typeface="Times New Roman"/>
                        <a:ea typeface="Times New Roman"/>
                        <a:cs typeface="Times New Roman"/>
                      </a:endParaRPr>
                    </a:p>
                  </a:txBody>
                  <a:tcPr marL="68580" marR="68580" marT="0" marB="0" anchor="ctr"/>
                </a:tc>
              </a:tr>
            </a:tbl>
          </a:graphicData>
        </a:graphic>
      </p:graphicFrame>
      <p:sp>
        <p:nvSpPr>
          <p:cNvPr id="6209" name="Rectangle 7"/>
          <p:cNvSpPr>
            <a:spLocks noChangeArrowheads="1"/>
          </p:cNvSpPr>
          <p:nvPr/>
        </p:nvSpPr>
        <p:spPr bwMode="auto">
          <a:xfrm>
            <a:off x="3368675" y="3130550"/>
            <a:ext cx="5622925" cy="430213"/>
          </a:xfrm>
          <a:prstGeom prst="rect">
            <a:avLst/>
          </a:prstGeom>
          <a:noFill/>
          <a:ln w="9525">
            <a:noFill/>
            <a:miter lim="800000"/>
            <a:headEnd/>
            <a:tailEnd/>
          </a:ln>
        </p:spPr>
        <p:txBody>
          <a:bodyPr anchor="ctr">
            <a:spAutoFit/>
          </a:bodyPr>
          <a:lstStyle/>
          <a:p>
            <a:pPr algn="r"/>
            <a:r>
              <a:rPr lang="ro-RO" sz="1100" b="1" dirty="0"/>
              <a:t>Tabelul </a:t>
            </a:r>
            <a:r>
              <a:rPr lang="ro-RO" sz="1100" b="1" dirty="0" smtClean="0"/>
              <a:t>1</a:t>
            </a:r>
            <a:endParaRPr lang="ro-RO" sz="1100" dirty="0"/>
          </a:p>
          <a:p>
            <a:pPr algn="r"/>
            <a:r>
              <a:rPr lang="ro-RO" sz="1100" dirty="0"/>
              <a:t>Destinația mieilor din liniile Alb și Roz în funcție de punctajul obținut la bonitare</a:t>
            </a:r>
            <a:endParaRPr lang="ro-RO" dirty="0"/>
          </a:p>
        </p:txBody>
      </p:sp>
      <p:sp>
        <p:nvSpPr>
          <p:cNvPr id="14" name="WordArt 7"/>
          <p:cNvSpPr>
            <a:spLocks noChangeArrowheads="1" noChangeShapeType="1" noTextEdit="1"/>
          </p:cNvSpPr>
          <p:nvPr/>
        </p:nvSpPr>
        <p:spPr bwMode="auto">
          <a:xfrm>
            <a:off x="2268538" y="228600"/>
            <a:ext cx="4608512" cy="288925"/>
          </a:xfrm>
          <a:prstGeom prst="rect">
            <a:avLst/>
          </a:prstGeom>
        </p:spPr>
        <p:txBody>
          <a:bodyPr wrap="none" fromWordArt="1">
            <a:prstTxWarp prst="textPlain">
              <a:avLst>
                <a:gd name="adj" fmla="val 50000"/>
              </a:avLst>
            </a:prstTxWarp>
          </a:bodyPr>
          <a:lstStyle/>
          <a:p>
            <a:pPr algn="ct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Proiect</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ADER 7.3.1 / </a:t>
            </a: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Faza</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2</a:t>
            </a:r>
            <a:r>
              <a:rPr lang="en-US"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202</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4</a:t>
            </a:r>
            <a:endPar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pic>
        <p:nvPicPr>
          <p:cNvPr id="15" name="Imagine 28"/>
          <p:cNvPicPr>
            <a:picLocks noChangeAspect="1"/>
          </p:cNvPicPr>
          <p:nvPr/>
        </p:nvPicPr>
        <p:blipFill>
          <a:blip r:embed="rId2" cstate="print">
            <a:extLst>
              <a:ext uri="{BEBA8EAE-BF5A-486C-A8C5-ECC9F3942E4B}">
                <a14:imgProps xmlns:a14="http://schemas.microsoft.com/office/drawing/2010/main" xmlns="">
                  <a14:imgLayer r:embed="rId19">
                    <a14:imgEffect>
                      <a14:backgroundRemoval t="0" b="100000" l="0" r="100000"/>
                    </a14:imgEffect>
                  </a14:imgLayer>
                </a14:imgProps>
              </a:ext>
              <a:ext uri="{28A0092B-C50C-407E-A947-70E740481C1C}">
                <a14:useLocalDpi xmlns:a14="http://schemas.microsoft.com/office/drawing/2010/main" xmlns="" val="0"/>
              </a:ext>
            </a:extLst>
          </a:blip>
          <a:stretch>
            <a:fillRect/>
          </a:stretch>
        </p:blipFill>
        <p:spPr>
          <a:xfrm>
            <a:off x="4876800" y="1066800"/>
            <a:ext cx="3352800" cy="1738500"/>
          </a:xfrm>
          <a:prstGeom prst="rect">
            <a:avLst/>
          </a:prstGeom>
        </p:spPr>
      </p:pic>
      <p:pic>
        <p:nvPicPr>
          <p:cNvPr id="16" name="Imagine 27"/>
          <p:cNvPicPr>
            <a:picLocks noChangeAspect="1"/>
          </p:cNvPicPr>
          <p:nvPr/>
        </p:nvPicPr>
        <p:blipFill>
          <a:blip r:embed="rId20" cstate="print">
            <a:extLst>
              <a:ext uri="{BEBA8EAE-BF5A-486C-A8C5-ECC9F3942E4B}">
                <a14:imgProps xmlns:a14="http://schemas.microsoft.com/office/drawing/2010/main" xmlns="">
                  <a14:imgLayer r:embed="rId17">
                    <a14:imgEffect>
                      <a14:backgroundRemoval t="0" b="100000" l="0" r="100000"/>
                    </a14:imgEffect>
                  </a14:imgLayer>
                </a14:imgProps>
              </a:ext>
              <a:ext uri="{28A0092B-C50C-407E-A947-70E740481C1C}">
                <a14:useLocalDpi xmlns:a14="http://schemas.microsoft.com/office/drawing/2010/main" xmlns="" val="0"/>
              </a:ext>
            </a:extLst>
          </a:blip>
          <a:stretch>
            <a:fillRect/>
          </a:stretch>
        </p:blipFill>
        <p:spPr>
          <a:xfrm>
            <a:off x="685800" y="2590800"/>
            <a:ext cx="2859933" cy="188803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7"/>
          <p:cNvSpPr txBox="1">
            <a:spLocks noChangeArrowheads="1"/>
          </p:cNvSpPr>
          <p:nvPr/>
        </p:nvSpPr>
        <p:spPr bwMode="auto">
          <a:xfrm>
            <a:off x="228600" y="1066800"/>
            <a:ext cx="8686800" cy="369888"/>
          </a:xfrm>
          <a:prstGeom prst="rect">
            <a:avLst/>
          </a:prstGeom>
          <a:noFill/>
          <a:ln w="9525">
            <a:noFill/>
            <a:miter lim="800000"/>
            <a:headEnd/>
            <a:tailEnd/>
          </a:ln>
        </p:spPr>
        <p:txBody>
          <a:bodyPr>
            <a:spAutoFit/>
          </a:bodyPr>
          <a:lstStyle/>
          <a:p>
            <a:pPr algn="ctr"/>
            <a:r>
              <a:rPr lang="ro-RO" b="1" dirty="0" smtClean="0"/>
              <a:t>Studiu comparativ între rezultatele din anul 2024 și cele din anul 2023</a:t>
            </a:r>
            <a:endParaRPr lang="en-US" dirty="0"/>
          </a:p>
        </p:txBody>
      </p:sp>
      <p:graphicFrame>
        <p:nvGraphicFramePr>
          <p:cNvPr id="5" name="Table 4"/>
          <p:cNvGraphicFramePr>
            <a:graphicFrameLocks noGrp="1"/>
          </p:cNvGraphicFramePr>
          <p:nvPr/>
        </p:nvGraphicFramePr>
        <p:xfrm>
          <a:off x="1622425" y="3332163"/>
          <a:ext cx="5899150" cy="193675"/>
        </p:xfrm>
        <a:graphic>
          <a:graphicData uri="http://schemas.openxmlformats.org/drawingml/2006/table">
            <a:tbl>
              <a:tblPr/>
              <a:tblGrid>
                <a:gridCol w="2949575"/>
                <a:gridCol w="2949575"/>
              </a:tblGrid>
              <a:tr h="193675">
                <a:tc>
                  <a:txBody>
                    <a:bodyPr/>
                    <a:lstStyle/>
                    <a:p>
                      <a:pPr marL="0" marR="0" algn="ctr">
                        <a:lnSpc>
                          <a:spcPct val="115000"/>
                        </a:lnSpc>
                        <a:spcBef>
                          <a:spcPts val="0"/>
                        </a:spcBef>
                        <a:spcAft>
                          <a:spcPts val="0"/>
                        </a:spcAft>
                      </a:pPr>
                      <a:endParaRPr lang="ro-RO" sz="1100">
                        <a:latin typeface="Trebuchet MS"/>
                        <a:ea typeface="Times New Roman"/>
                        <a:cs typeface="Arial"/>
                      </a:endParaRPr>
                    </a:p>
                  </a:txBody>
                  <a:tcPr marL="68595" marR="68595" marT="0" marB="0">
                    <a:lnL>
                      <a:noFill/>
                    </a:lnL>
                    <a:lnR>
                      <a:noFill/>
                    </a:lnR>
                    <a:lnT>
                      <a:noFill/>
                    </a:lnT>
                    <a:lnB>
                      <a:noFill/>
                    </a:lnB>
                  </a:tcPr>
                </a:tc>
                <a:tc>
                  <a:txBody>
                    <a:bodyPr/>
                    <a:lstStyle/>
                    <a:p>
                      <a:pPr marL="0" marR="0" algn="ctr">
                        <a:lnSpc>
                          <a:spcPct val="115000"/>
                        </a:lnSpc>
                        <a:spcBef>
                          <a:spcPts val="0"/>
                        </a:spcBef>
                        <a:spcAft>
                          <a:spcPts val="0"/>
                        </a:spcAft>
                      </a:pPr>
                      <a:endParaRPr lang="ro-RO" sz="1100" dirty="0">
                        <a:latin typeface="Trebuchet MS"/>
                        <a:ea typeface="Times New Roman"/>
                        <a:cs typeface="Arial"/>
                      </a:endParaRPr>
                    </a:p>
                  </a:txBody>
                  <a:tcPr marL="68595" marR="68595" marT="0" marB="0">
                    <a:lnL>
                      <a:noFill/>
                    </a:lnL>
                    <a:lnR>
                      <a:noFill/>
                    </a:lnR>
                    <a:lnT>
                      <a:noFill/>
                    </a:lnT>
                    <a:lnB>
                      <a:noFill/>
                    </a:lnB>
                  </a:tcPr>
                </a:tc>
              </a:tr>
            </a:tbl>
          </a:graphicData>
        </a:graphic>
      </p:graphicFrame>
      <p:sp>
        <p:nvSpPr>
          <p:cNvPr id="14" name="WordArt 7"/>
          <p:cNvSpPr>
            <a:spLocks noChangeArrowheads="1" noChangeShapeType="1" noTextEdit="1"/>
          </p:cNvSpPr>
          <p:nvPr/>
        </p:nvSpPr>
        <p:spPr bwMode="auto">
          <a:xfrm>
            <a:off x="2268538" y="228600"/>
            <a:ext cx="4608512" cy="288925"/>
          </a:xfrm>
          <a:prstGeom prst="rect">
            <a:avLst/>
          </a:prstGeom>
        </p:spPr>
        <p:txBody>
          <a:bodyPr wrap="none" fromWordArt="1">
            <a:prstTxWarp prst="textPlain">
              <a:avLst>
                <a:gd name="adj" fmla="val 50000"/>
              </a:avLst>
            </a:prstTxWarp>
          </a:bodyPr>
          <a:lstStyle/>
          <a:p>
            <a:pPr algn="ct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Proiect</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ADER 7.3.1 / </a:t>
            </a: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Faza</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2</a:t>
            </a:r>
            <a:r>
              <a:rPr lang="en-US"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202</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4</a:t>
            </a:r>
            <a:endPar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sp>
        <p:nvSpPr>
          <p:cNvPr id="21505" name="Rectangle 1"/>
          <p:cNvSpPr>
            <a:spLocks noChangeArrowheads="1"/>
          </p:cNvSpPr>
          <p:nvPr/>
        </p:nvSpPr>
        <p:spPr bwMode="auto">
          <a:xfrm>
            <a:off x="0" y="2057400"/>
            <a:ext cx="9144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00000"/>
              </a:lnSpc>
              <a:spcBef>
                <a:spcPct val="0"/>
              </a:spcBef>
              <a:spcAft>
                <a:spcPct val="0"/>
              </a:spcAft>
              <a:buClrTx/>
              <a:buSzTx/>
              <a:buFontTx/>
              <a:buNone/>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Comparând datele obținute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anul 2024 cu cele obținute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anul 2023 și prezentate putem afirma următoarele: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914400" marR="0" lvl="2" indent="0" algn="just" defTabSz="914400" rtl="0" eaLnBrk="0" fontAlgn="base" latinLnBrk="0" hangingPunct="0">
              <a:lnSpc>
                <a:spcPct val="100000"/>
              </a:lnSpc>
              <a:spcBef>
                <a:spcPct val="0"/>
              </a:spcBef>
              <a:spcAft>
                <a:spcPct val="0"/>
              </a:spcAft>
              <a:buClrTx/>
              <a:buSzTx/>
              <a:buFont typeface="Courier New" pitchFamily="49" charset="0"/>
              <a:buChar char="o"/>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Singura diferență majoră este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nregistrată la femelele din linia Roz păstrate pentru prăsilă, care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anul 2024 au un punctaj mediu mai mic față de cel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nregistrat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anul 2023, dar situat totuși peste valoarea de 500 pct care clasifică mieii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Clasa 1 și Elită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ceea ce privește clasa de performanță, deci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final nu este un minus foarte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nsemnat, iar selecția indivizilor din cele două linii de culoare se face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cel mai riguros mod.</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914400" marR="0" lvl="2" indent="0" algn="just" defTabSz="914400" rtl="0" eaLnBrk="0" fontAlgn="base" latinLnBrk="0" hangingPunct="0">
              <a:lnSpc>
                <a:spcPct val="100000"/>
              </a:lnSpc>
              <a:spcBef>
                <a:spcPct val="0"/>
              </a:spcBef>
              <a:spcAft>
                <a:spcPct val="0"/>
              </a:spcAft>
              <a:buClrTx/>
              <a:buSzTx/>
              <a:buFont typeface="Courier New" pitchFamily="49" charset="0"/>
              <a:buChar char="o"/>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Prin reținerea indivizilor la prăsilă cu punctaj mai mare de 500 pct asigurăm o calitate fenotipică bună a indivizilor din populația activă.</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914400" marR="0" lvl="2" indent="0" algn="just" defTabSz="914400" rtl="0" eaLnBrk="0" fontAlgn="base" latinLnBrk="0" hangingPunct="0">
              <a:lnSpc>
                <a:spcPct val="100000"/>
              </a:lnSpc>
              <a:spcBef>
                <a:spcPct val="0"/>
              </a:spcBef>
              <a:spcAft>
                <a:spcPct val="0"/>
              </a:spcAft>
              <a:buClrTx/>
              <a:buSzTx/>
              <a:buFont typeface="Courier New" pitchFamily="49" charset="0"/>
              <a:buChar char="o"/>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Mieii cu destinația pentru carne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anul 2024 au avut un punctaj mediu mai mic față de mieii din anul 2023, datorită faptului că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anul 2024 au fost direcționați pentru carne doar acei miei care aveau o calitate inferioară a buclajului și care nu pot fi reținuți pentru prăsilă.</a:t>
            </a:r>
          </a:p>
          <a:p>
            <a:pPr marL="914400" marR="0" lvl="2" indent="0" algn="just" defTabSz="914400" rtl="0" eaLnBrk="0" fontAlgn="base" latinLnBrk="0" hangingPunct="0">
              <a:lnSpc>
                <a:spcPct val="100000"/>
              </a:lnSpc>
              <a:spcBef>
                <a:spcPct val="0"/>
              </a:spcBef>
              <a:spcAft>
                <a:spcPct val="0"/>
              </a:spcAft>
              <a:buClrTx/>
              <a:buSzTx/>
              <a:buFont typeface="Courier New" pitchFamily="49" charset="0"/>
              <a:buChar char="o"/>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Mieii sacrificați pentru producția de pielicele concordă o speță aparte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ntrucât interesul pentru confecțiile din pielicelele Karakul a scăzut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ultimul timp și astfel nici unitatea nu a mai sacrificat miei pentru pielicele, decât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cazuri excepționale, situație datorată fie a mieilor neviabili fie a mamelor care nu aveau suficient lapte pentru a crește fătul.</a:t>
            </a:r>
            <a:r>
              <a:rPr kumimoji="0" lang="en-US" sz="14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9"/>
          <p:cNvSpPr txBox="1">
            <a:spLocks noChangeArrowheads="1"/>
          </p:cNvSpPr>
          <p:nvPr/>
        </p:nvSpPr>
        <p:spPr bwMode="auto">
          <a:xfrm>
            <a:off x="228600" y="646113"/>
            <a:ext cx="8686800" cy="368300"/>
          </a:xfrm>
          <a:prstGeom prst="rect">
            <a:avLst/>
          </a:prstGeom>
          <a:noFill/>
          <a:ln w="9525">
            <a:noFill/>
            <a:miter lim="800000"/>
            <a:headEnd/>
            <a:tailEnd/>
          </a:ln>
        </p:spPr>
        <p:txBody>
          <a:bodyPr>
            <a:spAutoFit/>
          </a:bodyPr>
          <a:lstStyle/>
          <a:p>
            <a:pPr algn="ctr" eaLnBrk="1" hangingPunct="1"/>
            <a:r>
              <a:rPr lang="ro-RO" b="1" dirty="0" smtClean="0"/>
              <a:t>Biotehnologia de reproducție (monta dirijată)</a:t>
            </a:r>
            <a:endParaRPr lang="en-US" dirty="0"/>
          </a:p>
        </p:txBody>
      </p:sp>
      <p:sp>
        <p:nvSpPr>
          <p:cNvPr id="8" name="WordArt 7"/>
          <p:cNvSpPr>
            <a:spLocks noChangeArrowheads="1" noChangeShapeType="1" noTextEdit="1"/>
          </p:cNvSpPr>
          <p:nvPr/>
        </p:nvSpPr>
        <p:spPr bwMode="auto">
          <a:xfrm>
            <a:off x="2268538" y="228600"/>
            <a:ext cx="4608512" cy="288925"/>
          </a:xfrm>
          <a:prstGeom prst="rect">
            <a:avLst/>
          </a:prstGeom>
        </p:spPr>
        <p:txBody>
          <a:bodyPr wrap="none" fromWordArt="1">
            <a:prstTxWarp prst="textPlain">
              <a:avLst>
                <a:gd name="adj" fmla="val 50000"/>
              </a:avLst>
            </a:prstTxWarp>
          </a:bodyPr>
          <a:lstStyle/>
          <a:p>
            <a:pPr algn="ct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Proiect</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ADER 7.3.1 / </a:t>
            </a: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Faza</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2</a:t>
            </a:r>
            <a:r>
              <a:rPr lang="en-US"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202</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4</a:t>
            </a:r>
            <a:endPar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sp>
        <p:nvSpPr>
          <p:cNvPr id="7273" name="Rectangle 105"/>
          <p:cNvSpPr>
            <a:spLocks noChangeArrowheads="1"/>
          </p:cNvSpPr>
          <p:nvPr/>
        </p:nvSpPr>
        <p:spPr bwMode="auto">
          <a:xfrm>
            <a:off x="0" y="3733800"/>
            <a:ext cx="9144000" cy="2893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just" defTabSz="914400" rtl="0" eaLnBrk="0" fontAlgn="base" latinLnBrk="0" hangingPunct="0">
              <a:lnSpc>
                <a:spcPct val="100000"/>
              </a:lnSpc>
              <a:spcBef>
                <a:spcPct val="0"/>
              </a:spcBef>
              <a:spcAft>
                <a:spcPct val="0"/>
              </a:spcAft>
              <a:buClrTx/>
              <a:buSzTx/>
              <a:buFontTx/>
              <a:buNone/>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La prăsilă sunt păstrați preponderent mieii care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nglobează mai multe aspecte pozitive din punct de vedere a calității buclajului, respectiv:</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Char char="-"/>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buclaj de tip aplatizat sau tubular, mărime mijlocie-mică sau mijlocie a buclelor cu un grad de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nchidere de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½</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 sau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¼</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 și uniformitate bună sau mijlocie;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Char char="-"/>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rezistență bună sau mijlocie a buclajului, cu bucle potrivit de dese;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Char char="-"/>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calitate mătăsoasă sau normală a fibrelor cu o lungime mijlocie, luciu intens, foarte bun sau bun;</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Char char="-"/>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constituția robustă;</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Tx/>
              <a:buChar char="-"/>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Miei din Clasa 1 și Elită.</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 La carne sunt direcționați acei produși cu rezistență slabă sau mijlocie a buclajului, cu uniformitatea buclelor slabă sau mijlocie, cu bucle rare sau potrivit de dese de calitate normală, cu o contituție robustă,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ncadrați </a:t>
            </a:r>
            <a:r>
              <a:rPr kumimoji="0" lang="ro-RO" sz="1400" b="0" i="0" u="none" strike="noStrike" cap="none" normalizeH="0" baseline="0" dirty="0" smtClean="0">
                <a:ln>
                  <a:noFill/>
                </a:ln>
                <a:solidFill>
                  <a:srgbClr val="000000"/>
                </a:solidFill>
                <a:effectLst/>
                <a:latin typeface="Arial"/>
                <a:ea typeface="Times New Roman" pitchFamily="18" charset="0"/>
                <a:cs typeface="Arial" pitchFamily="34" charset="0"/>
              </a:rPr>
              <a:t>î</a:t>
            </a: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n Clasa 1;</a:t>
            </a:r>
          </a:p>
          <a:p>
            <a:pPr marL="0" marR="0" lvl="0" indent="269875" algn="just" defTabSz="914400" rtl="0" eaLnBrk="0" fontAlgn="base" latinLnBrk="0" hangingPunct="0">
              <a:lnSpc>
                <a:spcPct val="100000"/>
              </a:lnSpc>
              <a:spcBef>
                <a:spcPct val="0"/>
              </a:spcBef>
              <a:spcAft>
                <a:spcPct val="0"/>
              </a:spcAft>
              <a:buClrTx/>
              <a:buSzTx/>
              <a:buFontTx/>
              <a:buNone/>
              <a:tabLst/>
            </a:pPr>
            <a:r>
              <a:rPr kumimoji="0" lang="ro-RO" sz="1400" b="0" i="0" u="none" strike="noStrike" cap="none" normalizeH="0" baseline="0" dirty="0" smtClean="0">
                <a:ln>
                  <a:noFill/>
                </a:ln>
                <a:solidFill>
                  <a:srgbClr val="000000"/>
                </a:solidFill>
                <a:effectLst/>
                <a:latin typeface="Trebuchet MS" pitchFamily="34" charset="0"/>
                <a:ea typeface="Times New Roman" pitchFamily="18" charset="0"/>
                <a:cs typeface="Arial" pitchFamily="34" charset="0"/>
              </a:rPr>
              <a:t>- Pentru sacrificare pielicele pe lângă aspectele calitative ale buclajului s-a ținut cont și de faptul dacă miei provin din fătări gemelare sau care au avut o constituție fină care ar duce la o dezvoltare greoaie a acestora.</a:t>
            </a:r>
            <a:r>
              <a:rPr kumimoji="0" lang="en-US" sz="1400" b="0" i="0" u="none" strike="noStrike" cap="none" normalizeH="0" baseline="0" dirty="0" smtClean="0">
                <a:ln>
                  <a:noFill/>
                </a:ln>
                <a:solidFill>
                  <a:schemeClr val="tx1"/>
                </a:solidFill>
                <a:effectLst/>
                <a:latin typeface="Arial" pitchFamily="34" charset="0"/>
                <a:cs typeface="Arial" pitchFamily="34" charset="0"/>
              </a:rPr>
              <a:t> </a:t>
            </a:r>
          </a:p>
        </p:txBody>
      </p:sp>
      <p:sp>
        <p:nvSpPr>
          <p:cNvPr id="10" name="Rectangle 9"/>
          <p:cNvSpPr/>
          <p:nvPr/>
        </p:nvSpPr>
        <p:spPr>
          <a:xfrm>
            <a:off x="6629400" y="1600200"/>
            <a:ext cx="1905000" cy="609600"/>
          </a:xfrm>
          <a:prstGeom prst="rect">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b="1" dirty="0" smtClean="0">
                <a:solidFill>
                  <a:schemeClr val="tx2"/>
                </a:solidFill>
              </a:rPr>
              <a:t>Potrivirea împerecherilor</a:t>
            </a:r>
            <a:endParaRPr lang="en-US" b="1" dirty="0">
              <a:solidFill>
                <a:schemeClr val="tx2"/>
              </a:solidFill>
            </a:endParaRPr>
          </a:p>
        </p:txBody>
      </p:sp>
      <p:sp>
        <p:nvSpPr>
          <p:cNvPr id="11" name="Rectangle 10"/>
          <p:cNvSpPr/>
          <p:nvPr/>
        </p:nvSpPr>
        <p:spPr>
          <a:xfrm>
            <a:off x="762000" y="1600200"/>
            <a:ext cx="1752600" cy="685800"/>
          </a:xfrm>
          <a:prstGeom prst="rect">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b="1" dirty="0" smtClean="0">
                <a:solidFill>
                  <a:schemeClr val="tx2"/>
                </a:solidFill>
              </a:rPr>
              <a:t>Testarea masculilor</a:t>
            </a:r>
            <a:endParaRPr lang="en-US" b="1" dirty="0">
              <a:solidFill>
                <a:schemeClr val="tx2"/>
              </a:solidFill>
            </a:endParaRPr>
          </a:p>
        </p:txBody>
      </p:sp>
      <p:sp>
        <p:nvSpPr>
          <p:cNvPr id="12" name="Rectangle 11"/>
          <p:cNvSpPr/>
          <p:nvPr/>
        </p:nvSpPr>
        <p:spPr>
          <a:xfrm>
            <a:off x="3429000" y="1524000"/>
            <a:ext cx="2362200" cy="838200"/>
          </a:xfrm>
          <a:prstGeom prst="rect">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b="1" dirty="0" smtClean="0">
                <a:solidFill>
                  <a:schemeClr val="tx2"/>
                </a:solidFill>
              </a:rPr>
              <a:t>Pregătirea femelelor pentru campania de montă</a:t>
            </a:r>
            <a:endParaRPr lang="en-US" b="1" dirty="0">
              <a:solidFill>
                <a:schemeClr val="tx2"/>
              </a:solidFill>
            </a:endParaRPr>
          </a:p>
        </p:txBody>
      </p:sp>
      <p:sp>
        <p:nvSpPr>
          <p:cNvPr id="13" name="Rectangle 12"/>
          <p:cNvSpPr/>
          <p:nvPr/>
        </p:nvSpPr>
        <p:spPr>
          <a:xfrm>
            <a:off x="6629400" y="2667000"/>
            <a:ext cx="1905000" cy="609600"/>
          </a:xfrm>
          <a:prstGeom prst="rect">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b="1" dirty="0" smtClean="0">
                <a:solidFill>
                  <a:schemeClr val="tx2"/>
                </a:solidFill>
              </a:rPr>
              <a:t>Monta</a:t>
            </a:r>
            <a:endParaRPr lang="en-US" b="1" dirty="0">
              <a:solidFill>
                <a:schemeClr val="tx2"/>
              </a:solidFill>
            </a:endParaRPr>
          </a:p>
        </p:txBody>
      </p:sp>
      <p:sp>
        <p:nvSpPr>
          <p:cNvPr id="14" name="Rectangle 13"/>
          <p:cNvSpPr/>
          <p:nvPr/>
        </p:nvSpPr>
        <p:spPr>
          <a:xfrm>
            <a:off x="1524000" y="2819400"/>
            <a:ext cx="3276600" cy="609600"/>
          </a:xfrm>
          <a:prstGeom prst="rect">
            <a:avLst/>
          </a:prstGeom>
          <a:solidFill>
            <a:srgbClr val="00B0F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b="1" dirty="0" smtClean="0">
                <a:solidFill>
                  <a:schemeClr val="tx2"/>
                </a:solidFill>
              </a:rPr>
              <a:t>Bonitarea mieilor</a:t>
            </a:r>
            <a:endParaRPr lang="en-US" b="1" dirty="0">
              <a:solidFill>
                <a:schemeClr val="tx2"/>
              </a:solidFill>
            </a:endParaRPr>
          </a:p>
        </p:txBody>
      </p:sp>
      <p:cxnSp>
        <p:nvCxnSpPr>
          <p:cNvPr id="16" name="Straight Arrow Connector 15"/>
          <p:cNvCxnSpPr>
            <a:stCxn id="11" idx="3"/>
            <a:endCxn id="12" idx="1"/>
          </p:cNvCxnSpPr>
          <p:nvPr/>
        </p:nvCxnSpPr>
        <p:spPr>
          <a:xfrm>
            <a:off x="2514600" y="1943100"/>
            <a:ext cx="9144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Straight Arrow Connector 23"/>
          <p:cNvCxnSpPr>
            <a:endCxn id="10" idx="1"/>
          </p:cNvCxnSpPr>
          <p:nvPr/>
        </p:nvCxnSpPr>
        <p:spPr>
          <a:xfrm>
            <a:off x="5791200" y="1905000"/>
            <a:ext cx="8382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7" name="Straight Arrow Connector 26"/>
          <p:cNvCxnSpPr>
            <a:stCxn id="10" idx="2"/>
            <a:endCxn id="13" idx="0"/>
          </p:cNvCxnSpPr>
          <p:nvPr/>
        </p:nvCxnSpPr>
        <p:spPr>
          <a:xfrm>
            <a:off x="7581900" y="2209800"/>
            <a:ext cx="0" cy="457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2" name="Straight Arrow Connector 31"/>
          <p:cNvCxnSpPr>
            <a:stCxn id="13" idx="1"/>
            <a:endCxn id="14" idx="3"/>
          </p:cNvCxnSpPr>
          <p:nvPr/>
        </p:nvCxnSpPr>
        <p:spPr>
          <a:xfrm flipH="1">
            <a:off x="4800600" y="2971800"/>
            <a:ext cx="1828800" cy="152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p:cNvCxnSpPr>
            <a:stCxn id="14" idx="2"/>
          </p:cNvCxnSpPr>
          <p:nvPr/>
        </p:nvCxnSpPr>
        <p:spPr>
          <a:xfrm flipH="1">
            <a:off x="3124200" y="3429000"/>
            <a:ext cx="38100" cy="381000"/>
          </a:xfrm>
          <a:prstGeom prst="straightConnector1">
            <a:avLst/>
          </a:prstGeom>
          <a:ln>
            <a:solidFill>
              <a:srgbClr val="00B050"/>
            </a:solidFill>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
          <p:cNvSpPr>
            <a:spLocks noChangeArrowheads="1"/>
          </p:cNvSpPr>
          <p:nvPr/>
        </p:nvSpPr>
        <p:spPr bwMode="auto">
          <a:xfrm>
            <a:off x="304800" y="1676400"/>
            <a:ext cx="8534400" cy="4401205"/>
          </a:xfrm>
          <a:prstGeom prst="rect">
            <a:avLst/>
          </a:prstGeom>
          <a:noFill/>
          <a:ln w="9525">
            <a:noFill/>
            <a:miter lim="800000"/>
            <a:headEnd/>
            <a:tailEnd/>
          </a:ln>
          <a:effectLst/>
        </p:spPr>
        <p:txBody>
          <a:bodyPr anchor="ctr">
            <a:spAutoFit/>
          </a:bodyPr>
          <a:lstStyle/>
          <a:p>
            <a:pPr algn="just"/>
            <a:r>
              <a:rPr lang="ro-RO" sz="1400" dirty="0"/>
              <a:t>Comparând însușirile rasei Karakul de Botoșani cu cele obținute la mieii din liniile Alb și Roz observăm că aceștia din urmă nu se abat de la principiul selecției utilizat în mod general la rasa Karakul de Botoșani și au aceleași calități, respectiv pentru mieii din linia Roz reținuți la prăsilă sunt întrunite următoarele:</a:t>
            </a:r>
            <a:endParaRPr lang="en-US" sz="1400" dirty="0"/>
          </a:p>
          <a:p>
            <a:pPr marL="538163" lvl="0" algn="just">
              <a:buFont typeface="Wingdings" pitchFamily="2" charset="2"/>
              <a:buChar char="§"/>
            </a:pPr>
            <a:r>
              <a:rPr lang="ro-RO" sz="1400" dirty="0"/>
              <a:t>Preponderent buclaj de tip aplatizat, 42,86% femele și 39,68% masculi;</a:t>
            </a:r>
            <a:endParaRPr lang="en-US" sz="1400" dirty="0"/>
          </a:p>
          <a:p>
            <a:pPr marL="538163" lvl="0" algn="just">
              <a:buFont typeface="Wingdings" pitchFamily="2" charset="2"/>
              <a:buChar char="§"/>
            </a:pPr>
            <a:r>
              <a:rPr lang="ro-RO" sz="1400" dirty="0"/>
              <a:t>Uniformitate bună și mijlocie, 45,16% femele și 38,71% masculi cu uniformitate bună a buclajului;</a:t>
            </a:r>
            <a:endParaRPr lang="en-US" sz="1400" dirty="0"/>
          </a:p>
          <a:p>
            <a:pPr marL="538163" lvl="0" algn="just">
              <a:buFont typeface="Wingdings" pitchFamily="2" charset="2"/>
              <a:buChar char="§"/>
            </a:pPr>
            <a:r>
              <a:rPr lang="ro-RO" sz="1400" dirty="0"/>
              <a:t>Calitatea mătăsoasă cu 60% la femele și 20% la masculi</a:t>
            </a:r>
            <a:endParaRPr lang="en-US" sz="1400" dirty="0"/>
          </a:p>
          <a:p>
            <a:pPr marL="538163" lvl="0" algn="just">
              <a:buFont typeface="Wingdings" pitchFamily="2" charset="2"/>
              <a:buChar char="§"/>
            </a:pPr>
            <a:r>
              <a:rPr lang="ro-RO" sz="1400" dirty="0"/>
              <a:t>Calitatea normală cu 42,62% la femele și 40,98% la maculi</a:t>
            </a:r>
            <a:endParaRPr lang="en-US" sz="1400" dirty="0"/>
          </a:p>
          <a:p>
            <a:pPr marL="538163" lvl="0" algn="just">
              <a:buFont typeface="Wingdings" pitchFamily="2" charset="2"/>
              <a:buChar char="§"/>
            </a:pPr>
            <a:r>
              <a:rPr lang="ro-RO" sz="1400" dirty="0"/>
              <a:t>Luciu intens în proporție de 66,67% la femele și 33,33% la masculi;</a:t>
            </a:r>
            <a:endParaRPr lang="en-US" sz="1400" dirty="0"/>
          </a:p>
          <a:p>
            <a:pPr marL="538163" lvl="0" algn="just">
              <a:buFont typeface="Wingdings" pitchFamily="2" charset="2"/>
              <a:buChar char="§"/>
            </a:pPr>
            <a:r>
              <a:rPr lang="ro-RO" sz="1400" dirty="0"/>
              <a:t>Luciu foarte bun în proporție de 62,50% la femele și 25% la masculi</a:t>
            </a:r>
            <a:endParaRPr lang="en-US" sz="1400" dirty="0"/>
          </a:p>
          <a:p>
            <a:pPr marL="538163" lvl="0" algn="just">
              <a:buFont typeface="Wingdings" pitchFamily="2" charset="2"/>
              <a:buChar char="§"/>
            </a:pPr>
            <a:r>
              <a:rPr lang="ro-RO" sz="1400" dirty="0"/>
              <a:t>Constituție robustă în procent de 42,19% la femele și 40,63% la masculi.</a:t>
            </a:r>
            <a:endParaRPr lang="en-US" sz="1400" dirty="0"/>
          </a:p>
          <a:p>
            <a:pPr algn="just"/>
            <a:r>
              <a:rPr lang="ro-RO" sz="1400" dirty="0"/>
              <a:t> </a:t>
            </a:r>
            <a:endParaRPr lang="en-US" sz="1400" dirty="0"/>
          </a:p>
          <a:p>
            <a:pPr algn="just"/>
            <a:r>
              <a:rPr lang="ro-RO" sz="1400" dirty="0"/>
              <a:t>iar la mieii din linia Alb, reținuți pentru prăsilă sunt întrunite următoarele:</a:t>
            </a:r>
            <a:endParaRPr lang="en-US" sz="1400" dirty="0"/>
          </a:p>
          <a:p>
            <a:pPr marL="538163" lvl="0" algn="just">
              <a:buFont typeface="Wingdings" pitchFamily="2" charset="2"/>
              <a:buChar char="§"/>
            </a:pPr>
            <a:r>
              <a:rPr lang="ro-RO" sz="1400" dirty="0"/>
              <a:t>Buclaj de tip aplatizat, respectiv 33,33% la femele și 31,58% la masculi</a:t>
            </a:r>
            <a:endParaRPr lang="en-US" sz="1400" dirty="0"/>
          </a:p>
          <a:p>
            <a:pPr marL="538163" lvl="0" algn="just">
              <a:buFont typeface="Wingdings" pitchFamily="2" charset="2"/>
              <a:buChar char="§"/>
            </a:pPr>
            <a:r>
              <a:rPr lang="ro-RO" sz="1400" dirty="0"/>
              <a:t>Uniformitate bună a buclajului sau mijlocie</a:t>
            </a:r>
            <a:endParaRPr lang="en-US" sz="1400" dirty="0"/>
          </a:p>
          <a:p>
            <a:pPr marL="538163" lvl="0" algn="just">
              <a:buFont typeface="Wingdings" pitchFamily="2" charset="2"/>
              <a:buChar char="§"/>
            </a:pPr>
            <a:r>
              <a:rPr lang="ro-RO" sz="1400" dirty="0"/>
              <a:t>Calitatea mătăsoară în proporție de 52,17% la femele și 30,43% la masculi</a:t>
            </a:r>
            <a:endParaRPr lang="en-US" sz="1400" dirty="0"/>
          </a:p>
          <a:p>
            <a:pPr marL="538163" lvl="0" algn="just">
              <a:buFont typeface="Wingdings" pitchFamily="2" charset="2"/>
              <a:buChar char="§"/>
            </a:pPr>
            <a:r>
              <a:rPr lang="ro-RO" sz="1400" dirty="0"/>
              <a:t>Calitatea normală în proporție de 20% la femele și 31,43% la masculi</a:t>
            </a:r>
            <a:endParaRPr lang="en-US" sz="1400" dirty="0"/>
          </a:p>
          <a:p>
            <a:pPr marL="538163" lvl="0" algn="just">
              <a:buFont typeface="Wingdings" pitchFamily="2" charset="2"/>
              <a:buChar char="§"/>
            </a:pPr>
            <a:r>
              <a:rPr lang="ro-RO" sz="1400" dirty="0"/>
              <a:t>Luciu intens 60% la femele și 20% la masculi</a:t>
            </a:r>
            <a:endParaRPr lang="en-US" sz="1400" dirty="0"/>
          </a:p>
          <a:p>
            <a:pPr marL="538163" lvl="0" algn="just">
              <a:buFont typeface="Wingdings" pitchFamily="2" charset="2"/>
              <a:buChar char="§"/>
            </a:pPr>
            <a:r>
              <a:rPr lang="ro-RO" sz="1400" dirty="0"/>
              <a:t>Luciu foarte bun 56,25% la femele și 31,25% la masculi</a:t>
            </a:r>
            <a:endParaRPr lang="en-US" sz="1400" dirty="0"/>
          </a:p>
          <a:p>
            <a:pPr marL="538163" lvl="0" algn="just">
              <a:buFont typeface="Wingdings" pitchFamily="2" charset="2"/>
              <a:buChar char="§"/>
            </a:pPr>
            <a:r>
              <a:rPr lang="ro-RO" sz="1400" dirty="0"/>
              <a:t>Constituție robustă în procent de 34,64% la femele și 34,62% la masculi.</a:t>
            </a:r>
            <a:endParaRPr lang="en-US" sz="1400" dirty="0"/>
          </a:p>
          <a:p>
            <a:pPr marL="285750" indent="-285750" algn="just" eaLnBrk="1" hangingPunct="1">
              <a:buFont typeface="Wingdings" panose="05000000000000000000" pitchFamily="2" charset="2"/>
              <a:buChar char="§"/>
              <a:defRPr/>
            </a:pPr>
            <a:endParaRPr lang="ro-RO" sz="1400" dirty="0">
              <a:latin typeface="Arial" panose="020B0604020202020204" pitchFamily="34" charset="0"/>
              <a:cs typeface="Arial" panose="020B0604020202020204" pitchFamily="34" charset="0"/>
            </a:endParaRPr>
          </a:p>
        </p:txBody>
      </p:sp>
      <p:sp>
        <p:nvSpPr>
          <p:cNvPr id="8196" name="Rectangle 5"/>
          <p:cNvSpPr>
            <a:spLocks noChangeArrowheads="1"/>
          </p:cNvSpPr>
          <p:nvPr/>
        </p:nvSpPr>
        <p:spPr bwMode="auto">
          <a:xfrm>
            <a:off x="1447800" y="914400"/>
            <a:ext cx="6548588" cy="369332"/>
          </a:xfrm>
          <a:prstGeom prst="rect">
            <a:avLst/>
          </a:prstGeom>
          <a:noFill/>
          <a:ln w="9525">
            <a:noFill/>
            <a:miter lim="800000"/>
            <a:headEnd/>
            <a:tailEnd/>
          </a:ln>
        </p:spPr>
        <p:txBody>
          <a:bodyPr wrap="none">
            <a:spAutoFit/>
          </a:bodyPr>
          <a:lstStyle/>
          <a:p>
            <a:pPr indent="269875"/>
            <a:r>
              <a:rPr lang="ro-RO" b="1" u="sng" dirty="0" smtClean="0">
                <a:solidFill>
                  <a:srgbClr val="000000"/>
                </a:solidFill>
                <a:cs typeface="Calibri" pitchFamily="34" charset="0"/>
              </a:rPr>
              <a:t>Rezultatele comparative între mieii obținuți în anul 2024</a:t>
            </a:r>
            <a:endParaRPr lang="en-US" b="1" dirty="0"/>
          </a:p>
        </p:txBody>
      </p:sp>
      <p:sp>
        <p:nvSpPr>
          <p:cNvPr id="5" name="WordArt 7"/>
          <p:cNvSpPr>
            <a:spLocks noChangeArrowheads="1" noChangeShapeType="1" noTextEdit="1"/>
          </p:cNvSpPr>
          <p:nvPr/>
        </p:nvSpPr>
        <p:spPr bwMode="auto">
          <a:xfrm>
            <a:off x="2268538" y="228600"/>
            <a:ext cx="4608512" cy="288925"/>
          </a:xfrm>
          <a:prstGeom prst="rect">
            <a:avLst/>
          </a:prstGeom>
        </p:spPr>
        <p:txBody>
          <a:bodyPr wrap="none" fromWordArt="1">
            <a:prstTxWarp prst="textPlain">
              <a:avLst>
                <a:gd name="adj" fmla="val 50000"/>
              </a:avLst>
            </a:prstTxWarp>
          </a:bodyPr>
          <a:lstStyle/>
          <a:p>
            <a:pPr algn="ct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Proiect</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ADER 7.3.1 / </a:t>
            </a: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Faza</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2</a:t>
            </a:r>
            <a:r>
              <a:rPr lang="en-US"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202</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4</a:t>
            </a:r>
            <a:endPar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
          <p:cNvSpPr>
            <a:spLocks noChangeArrowheads="1"/>
          </p:cNvSpPr>
          <p:nvPr/>
        </p:nvSpPr>
        <p:spPr bwMode="auto">
          <a:xfrm>
            <a:off x="228600" y="1600200"/>
            <a:ext cx="8534400" cy="1384995"/>
          </a:xfrm>
          <a:prstGeom prst="rect">
            <a:avLst/>
          </a:prstGeom>
          <a:noFill/>
          <a:ln w="9525">
            <a:noFill/>
            <a:miter lim="800000"/>
            <a:headEnd/>
            <a:tailEnd/>
          </a:ln>
          <a:effectLst/>
        </p:spPr>
        <p:txBody>
          <a:bodyPr anchor="ctr">
            <a:spAutoFit/>
          </a:bodyPr>
          <a:lstStyle/>
          <a:p>
            <a:pPr algn="just"/>
            <a:r>
              <a:rPr lang="ro-RO" sz="1400" dirty="0"/>
              <a:t>Baza de date cu privire la caracteristicile fenotipice a indivizilor din liniile Alb și Roz are o ascendență electronică până în anul 1990 pentru linia Alb și 1991 pentru Linia Roz, așa cum se observă în fig nr. 1 și fig nr. 2, iar aceasta este actualizată permanent cu datele din fișele de bonitare. Baza de date este gestionată de ACOC Moldoovis</a:t>
            </a:r>
            <a:r>
              <a:rPr lang="ro-RO" sz="1400" dirty="0" smtClean="0"/>
              <a:t>, </a:t>
            </a:r>
            <a:r>
              <a:rPr lang="ro-RO" sz="1400" dirty="0"/>
              <a:t>iar accesul se face în baza unui utilizator individual</a:t>
            </a:r>
            <a:r>
              <a:rPr lang="ro-RO" sz="1400" dirty="0" smtClean="0"/>
              <a:t>. </a:t>
            </a:r>
          </a:p>
          <a:p>
            <a:pPr algn="just"/>
            <a:r>
              <a:rPr lang="ro-RO" sz="1400" dirty="0" smtClean="0"/>
              <a:t>În </a:t>
            </a:r>
            <a:r>
              <a:rPr lang="ro-RO" sz="1400" dirty="0"/>
              <a:t>ceea ce privește baza de date cu privire la rezistența la scrapie, aceasta este ținută începând cu anul 2017 și actualizată anul cu rezultatele mioarelor și miorilor care vor intra la reproducția</a:t>
            </a:r>
            <a:endParaRPr lang="ro-RO" sz="1400" dirty="0">
              <a:latin typeface="Arial" panose="020B0604020202020204" pitchFamily="34" charset="0"/>
              <a:cs typeface="Arial" panose="020B0604020202020204" pitchFamily="34" charset="0"/>
            </a:endParaRPr>
          </a:p>
        </p:txBody>
      </p:sp>
      <p:sp>
        <p:nvSpPr>
          <p:cNvPr id="8196" name="Rectangle 5"/>
          <p:cNvSpPr>
            <a:spLocks noChangeArrowheads="1"/>
          </p:cNvSpPr>
          <p:nvPr/>
        </p:nvSpPr>
        <p:spPr bwMode="auto">
          <a:xfrm>
            <a:off x="800100" y="609600"/>
            <a:ext cx="7543800" cy="646331"/>
          </a:xfrm>
          <a:prstGeom prst="rect">
            <a:avLst/>
          </a:prstGeom>
          <a:noFill/>
          <a:ln w="9525">
            <a:noFill/>
            <a:miter lim="800000"/>
            <a:headEnd/>
            <a:tailEnd/>
          </a:ln>
        </p:spPr>
        <p:txBody>
          <a:bodyPr wrap="square">
            <a:spAutoFit/>
          </a:bodyPr>
          <a:lstStyle/>
          <a:p>
            <a:pPr indent="269875" algn="ctr"/>
            <a:r>
              <a:rPr lang="en-US" b="1" dirty="0" err="1"/>
              <a:t>Baza</a:t>
            </a:r>
            <a:r>
              <a:rPr lang="en-US" b="1" dirty="0"/>
              <a:t> de date cu </a:t>
            </a:r>
            <a:r>
              <a:rPr lang="en-US" b="1" dirty="0" err="1"/>
              <a:t>structura</a:t>
            </a:r>
            <a:r>
              <a:rPr lang="en-US" b="1" dirty="0"/>
              <a:t> </a:t>
            </a:r>
            <a:r>
              <a:rPr lang="en-US" b="1" dirty="0" err="1"/>
              <a:t>și</a:t>
            </a:r>
            <a:r>
              <a:rPr lang="en-US" b="1" dirty="0"/>
              <a:t> </a:t>
            </a:r>
            <a:r>
              <a:rPr lang="en-US" b="1" dirty="0" err="1"/>
              <a:t>caracteristicile</a:t>
            </a:r>
            <a:r>
              <a:rPr lang="en-US" b="1" dirty="0"/>
              <a:t> </a:t>
            </a:r>
            <a:r>
              <a:rPr lang="en-US" b="1" dirty="0" err="1"/>
              <a:t>fenotipice</a:t>
            </a:r>
            <a:r>
              <a:rPr lang="en-US" b="1" dirty="0"/>
              <a:t> </a:t>
            </a:r>
            <a:r>
              <a:rPr lang="en-US" b="1" dirty="0" err="1"/>
              <a:t>și</a:t>
            </a:r>
            <a:r>
              <a:rPr lang="en-US" b="1" dirty="0"/>
              <a:t> </a:t>
            </a:r>
            <a:r>
              <a:rPr lang="en-US" b="1" dirty="0" err="1"/>
              <a:t>genetice</a:t>
            </a:r>
            <a:r>
              <a:rPr lang="en-US" b="1" dirty="0"/>
              <a:t> (</a:t>
            </a:r>
            <a:r>
              <a:rPr lang="en-US" b="1" dirty="0" err="1"/>
              <a:t>clasa</a:t>
            </a:r>
            <a:r>
              <a:rPr lang="en-US" b="1" dirty="0"/>
              <a:t> de </a:t>
            </a:r>
            <a:r>
              <a:rPr lang="en-US" b="1" dirty="0" err="1"/>
              <a:t>rezistență</a:t>
            </a:r>
            <a:r>
              <a:rPr lang="en-US" b="1" dirty="0"/>
              <a:t> </a:t>
            </a:r>
            <a:r>
              <a:rPr lang="en-US" b="1" dirty="0" err="1"/>
              <a:t>genetică</a:t>
            </a:r>
            <a:r>
              <a:rPr lang="en-US" b="1" dirty="0"/>
              <a:t> la </a:t>
            </a:r>
            <a:r>
              <a:rPr lang="en-US" b="1" dirty="0" err="1"/>
              <a:t>scrapie</a:t>
            </a:r>
            <a:r>
              <a:rPr lang="en-US" b="1" dirty="0"/>
              <a:t>) a </a:t>
            </a:r>
            <a:r>
              <a:rPr lang="en-US" b="1" dirty="0" err="1"/>
              <a:t>efectivelor</a:t>
            </a:r>
            <a:r>
              <a:rPr lang="en-US" b="1" dirty="0"/>
              <a:t> </a:t>
            </a:r>
            <a:r>
              <a:rPr lang="en-US" b="1" dirty="0" err="1"/>
              <a:t>obținute</a:t>
            </a:r>
            <a:endParaRPr lang="en-US" b="1" dirty="0"/>
          </a:p>
        </p:txBody>
      </p:sp>
      <p:sp>
        <p:nvSpPr>
          <p:cNvPr id="5" name="WordArt 7"/>
          <p:cNvSpPr>
            <a:spLocks noChangeArrowheads="1" noChangeShapeType="1" noTextEdit="1"/>
          </p:cNvSpPr>
          <p:nvPr/>
        </p:nvSpPr>
        <p:spPr bwMode="auto">
          <a:xfrm>
            <a:off x="2268538" y="228600"/>
            <a:ext cx="4608512" cy="288925"/>
          </a:xfrm>
          <a:prstGeom prst="rect">
            <a:avLst/>
          </a:prstGeom>
        </p:spPr>
        <p:txBody>
          <a:bodyPr wrap="none" fromWordArt="1">
            <a:prstTxWarp prst="textPlain">
              <a:avLst>
                <a:gd name="adj" fmla="val 50000"/>
              </a:avLst>
            </a:prstTxWarp>
          </a:bodyPr>
          <a:lstStyle/>
          <a:p>
            <a:pPr algn="ct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Proiect</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ADER 7.3.1 / </a:t>
            </a:r>
            <a:r>
              <a:rPr lang="en-US" sz="2000"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Faza</a:t>
            </a:r>
            <a:r>
              <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2</a:t>
            </a:r>
            <a:r>
              <a:rPr lang="en-US"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 202</a:t>
            </a:r>
            <a:r>
              <a:rPr lang="ro-RO" sz="20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4</a:t>
            </a:r>
            <a:endParaRPr lang="en-US" sz="20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pic>
        <p:nvPicPr>
          <p:cNvPr id="34818" name="Picture 2" descr="BD Alb"/>
          <p:cNvPicPr>
            <a:picLocks noChangeAspect="1" noChangeArrowheads="1"/>
          </p:cNvPicPr>
          <p:nvPr/>
        </p:nvPicPr>
        <p:blipFill>
          <a:blip r:embed="rId2" cstate="print"/>
          <a:srcRect/>
          <a:stretch>
            <a:fillRect/>
          </a:stretch>
        </p:blipFill>
        <p:spPr bwMode="auto">
          <a:xfrm>
            <a:off x="1066800" y="3124200"/>
            <a:ext cx="7010399" cy="3200400"/>
          </a:xfrm>
          <a:prstGeom prst="rect">
            <a:avLst/>
          </a:prstGeom>
          <a:noFill/>
          <a:ln w="9525">
            <a:noFill/>
            <a:miter lim="800000"/>
            <a:headEnd/>
            <a:tailEnd/>
          </a:ln>
        </p:spPr>
      </p:pic>
      <p:sp>
        <p:nvSpPr>
          <p:cNvPr id="34820" name="Rectangle 4"/>
          <p:cNvSpPr>
            <a:spLocks noChangeArrowheads="1"/>
          </p:cNvSpPr>
          <p:nvPr/>
        </p:nvSpPr>
        <p:spPr bwMode="auto">
          <a:xfrm>
            <a:off x="0" y="62484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sz="1100" b="0" i="0" u="none" strike="noStrike" cap="none" normalizeH="0" baseline="0" dirty="0" smtClean="0">
                <a:ln>
                  <a:noFill/>
                </a:ln>
                <a:solidFill>
                  <a:schemeClr val="tx1"/>
                </a:solidFill>
                <a:effectLst/>
                <a:latin typeface="Trebuchet MS" pitchFamily="34" charset="0"/>
                <a:ea typeface="Times New Roman" pitchFamily="18" charset="0"/>
                <a:cs typeface="Arial" pitchFamily="34" charset="0"/>
              </a:rPr>
              <a:t>Baza de date a liniei Alb </a:t>
            </a:r>
            <a:r>
              <a:rPr kumimoji="0" lang="ro-RO" sz="1100" b="0" i="0" u="none" strike="noStrike" cap="none" normalizeH="0" baseline="0" dirty="0" smtClean="0">
                <a:ln>
                  <a:noFill/>
                </a:ln>
                <a:solidFill>
                  <a:schemeClr val="tx1"/>
                </a:solidFill>
                <a:effectLst/>
                <a:latin typeface="Arial"/>
                <a:ea typeface="Times New Roman" pitchFamily="18" charset="0"/>
                <a:cs typeface="Arial" pitchFamily="34" charset="0"/>
              </a:rPr>
              <a:t>î</a:t>
            </a:r>
            <a:r>
              <a:rPr kumimoji="0" lang="ro-RO" sz="1100" b="0" i="0" u="none" strike="noStrike" cap="none" normalizeH="0" baseline="0" dirty="0" smtClean="0">
                <a:ln>
                  <a:noFill/>
                </a:ln>
                <a:solidFill>
                  <a:schemeClr val="tx1"/>
                </a:solidFill>
                <a:effectLst/>
                <a:latin typeface="Trebuchet MS" pitchFamily="34" charset="0"/>
                <a:ea typeface="Times New Roman" pitchFamily="18" charset="0"/>
                <a:cs typeface="Arial" pitchFamily="34" charset="0"/>
              </a:rPr>
              <a:t>n cadrul rasei Karakul de Botoșani</a:t>
            </a:r>
            <a:endParaRPr kumimoji="0" lang="ro-RO"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7"/>
          <p:cNvSpPr txBox="1">
            <a:spLocks noChangeArrowheads="1"/>
          </p:cNvSpPr>
          <p:nvPr/>
        </p:nvSpPr>
        <p:spPr bwMode="auto">
          <a:xfrm>
            <a:off x="228600" y="609600"/>
            <a:ext cx="8686800" cy="369888"/>
          </a:xfrm>
          <a:prstGeom prst="rect">
            <a:avLst/>
          </a:prstGeom>
          <a:noFill/>
          <a:ln w="9525">
            <a:noFill/>
            <a:miter lim="800000"/>
            <a:headEnd/>
            <a:tailEnd/>
          </a:ln>
        </p:spPr>
        <p:txBody>
          <a:bodyPr>
            <a:spAutoFit/>
          </a:bodyPr>
          <a:lstStyle/>
          <a:p>
            <a:pPr algn="ctr"/>
            <a:r>
              <a:rPr lang="ro-RO" b="1" dirty="0"/>
              <a:t>Concluzii</a:t>
            </a:r>
            <a:endParaRPr lang="en-US" dirty="0"/>
          </a:p>
        </p:txBody>
      </p:sp>
      <p:sp>
        <p:nvSpPr>
          <p:cNvPr id="9219" name="Text Box 9"/>
          <p:cNvSpPr txBox="1">
            <a:spLocks noChangeArrowheads="1"/>
          </p:cNvSpPr>
          <p:nvPr/>
        </p:nvSpPr>
        <p:spPr bwMode="auto">
          <a:xfrm>
            <a:off x="228600" y="1071563"/>
            <a:ext cx="8686800" cy="5262979"/>
          </a:xfrm>
          <a:prstGeom prst="rect">
            <a:avLst/>
          </a:prstGeom>
          <a:noFill/>
          <a:ln w="9525">
            <a:noFill/>
            <a:miter lim="800000"/>
            <a:headEnd/>
            <a:tailEnd/>
          </a:ln>
        </p:spPr>
        <p:txBody>
          <a:bodyPr>
            <a:spAutoFit/>
          </a:bodyPr>
          <a:lstStyle/>
          <a:p>
            <a:pPr lvl="0" indent="360363" algn="just">
              <a:buFont typeface="Wingdings" pitchFamily="2" charset="2"/>
              <a:buChar char="§"/>
            </a:pPr>
            <a:r>
              <a:rPr lang="ro-RO" sz="1600" dirty="0"/>
              <a:t>Mieii din liniile Alb și Roz obținuți în anul 2024 se înscriu pe aceleași caracteristici de selecție și ameliorare aplicate la rasa Karakul de Botoșani, iar acest fapt este un atu important în demersul nostru de a omologa aceste linii în anii următori.</a:t>
            </a:r>
            <a:endParaRPr lang="en-US" sz="1600" dirty="0"/>
          </a:p>
          <a:p>
            <a:pPr lvl="0" indent="360363" algn="just">
              <a:buFont typeface="Wingdings" pitchFamily="2" charset="2"/>
              <a:buChar char="§"/>
            </a:pPr>
            <a:r>
              <a:rPr lang="ro-RO" sz="1600" dirty="0"/>
              <a:t>În anul 2024 ponderea mieilor reținuți pentru prăsilă cu buclaj de tip aplatizat a crescut de la 17,65% la 42,86% în cazul femelelor și de la 26,47% la 39,68% în cazul masculilor</a:t>
            </a:r>
            <a:endParaRPr lang="en-US" sz="1600" dirty="0"/>
          </a:p>
          <a:p>
            <a:pPr lvl="0" indent="360363" algn="just">
              <a:buFont typeface="Wingdings" pitchFamily="2" charset="2"/>
              <a:buChar char="§"/>
            </a:pPr>
            <a:r>
              <a:rPr lang="ro-RO" sz="1600" dirty="0"/>
              <a:t>În anul 2024 au fost reținuți pentru prăsilă mieii din liniile Alb și Roz ai căror caracteristici fenotipice sunt îmbunătățite față de ai celor din 2023, și astfel asigurăm selecția și ameliorarea nucleului;</a:t>
            </a:r>
            <a:endParaRPr lang="en-US" sz="1600" dirty="0"/>
          </a:p>
          <a:p>
            <a:pPr lvl="0" indent="360363" algn="just">
              <a:buFont typeface="Wingdings" pitchFamily="2" charset="2"/>
              <a:buChar char="§"/>
            </a:pPr>
            <a:r>
              <a:rPr lang="ro-RO" sz="1600" dirty="0"/>
              <a:t>Greutatea medie a produșilor din liniile Alb și Roz se situa în jurul valorilor de 4,1 kg la linia Alb și 4,45 kg la linia Roz în anul 2024 acest criteriu este îmbunătățit ajungând la 5,06 kg la linia Alb și 5,29 kg la linia Roz iar comparând cu greutatea media a celorlalte linii de culoare putem observa că doar linia Negru are un grad de exprimare mai ridicat, respectiv 5,54 kg în anul 2023 și 6,06 kg în anul 2024, deci în concluzie mieii din liniile Alb și Roz tind spre media rasei Karakul de Botoșani și asta dovedește că selecția și ameliorarea acestora este pe drumul cel bun în vederea omologării acestora. </a:t>
            </a:r>
            <a:endParaRPr lang="en-US" sz="1600" dirty="0"/>
          </a:p>
          <a:p>
            <a:pPr lvl="0" indent="360363" algn="just">
              <a:buFont typeface="Wingdings" pitchFamily="2" charset="2"/>
              <a:buChar char="§"/>
            </a:pPr>
            <a:r>
              <a:rPr lang="ro-RO" sz="1600" dirty="0"/>
              <a:t>La linia Albă au fost prezenți indivizi din clasa 4 de rezistență, respectiv 5,13%, clasa care reprezintă cu grad destul de ridicat de risc pentru scrapie, astfel acești indivizi sunt eliminați de la reproducție.</a:t>
            </a:r>
            <a:endParaRPr lang="en-US" sz="1600" dirty="0"/>
          </a:p>
          <a:p>
            <a:pPr indent="360363" algn="just">
              <a:buFont typeface="Wingdings" pitchFamily="2" charset="2"/>
              <a:buChar char="§"/>
            </a:pPr>
            <a:r>
              <a:rPr lang="ro-RO" sz="1600" dirty="0"/>
              <a:t>Ceea ce este încurajator este faptul că pentru linia Roz sunt identificați indivizi din Clasa 1 de rezistență iar la linia Alb sunt indivizi din Clasa 2 de rezistență, aceste clase fiind cele mai pretabile pentru omogenizarea efectivului privind rezistența la scrapie.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556</TotalTime>
  <Words>1639</Words>
  <Application>Microsoft Office PowerPoint</Application>
  <PresentationFormat>On-screen Show (4:3)</PresentationFormat>
  <Paragraphs>134</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Trebuchet MS</vt:lpstr>
      <vt:lpstr>Times New Roman</vt:lpstr>
      <vt:lpstr>Wingdings</vt:lpstr>
      <vt:lpstr>Default Design</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Gen</dc:creator>
  <cp:lastModifiedBy>Halili Roz</cp:lastModifiedBy>
  <cp:revision>94</cp:revision>
  <cp:lastPrinted>1601-01-01T00:00:00Z</cp:lastPrinted>
  <dcterms:created xsi:type="dcterms:W3CDTF">2019-11-17T17:57:26Z</dcterms:created>
  <dcterms:modified xsi:type="dcterms:W3CDTF">2024-11-19T19:52:46Z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